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309" r:id="rId2"/>
    <p:sldId id="369" r:id="rId3"/>
    <p:sldId id="415" r:id="rId4"/>
    <p:sldId id="414" r:id="rId5"/>
    <p:sldId id="403" r:id="rId6"/>
    <p:sldId id="412" r:id="rId7"/>
    <p:sldId id="432" r:id="rId8"/>
    <p:sldId id="413" r:id="rId9"/>
    <p:sldId id="404" r:id="rId10"/>
    <p:sldId id="38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64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70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64AB5-FDE7-4221-A56F-12C86847C2B3}" type="datetimeFigureOut">
              <a:rPr lang="tr-TR" smtClean="0"/>
              <a:t>08.04.2013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3269A-5141-4702-8835-54E378C0C5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740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08.04.2013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87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08.04.2013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034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08.04.2013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867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AK(1.Sayf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7020272" y="0"/>
            <a:ext cx="1727200" cy="6837472"/>
          </a:xfrm>
          <a:prstGeom prst="rect">
            <a:avLst/>
          </a:prstGeom>
          <a:solidFill>
            <a:srgbClr val="C6D9F1"/>
          </a:solidFill>
          <a:ln w="9525">
            <a:solidFill>
              <a:srgbClr val="C6D9F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9 Metin kutusu"/>
          <p:cNvSpPr txBox="1"/>
          <p:nvPr userDrawn="1"/>
        </p:nvSpPr>
        <p:spPr>
          <a:xfrm>
            <a:off x="179512" y="6165304"/>
            <a:ext cx="28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KBUZEM</a:t>
            </a:r>
            <a:endParaRPr lang="tr-TR" sz="1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tr-TR" sz="1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Karabük Üniversitesi</a:t>
            </a:r>
          </a:p>
          <a:p>
            <a:pPr algn="l"/>
            <a:r>
              <a:rPr lang="tr-TR" sz="1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Uzaktan Eğitim Uygulama ve Araştırma Merkezi</a:t>
            </a:r>
            <a:endParaRPr lang="tr-TR" sz="1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2 Resim" descr="Logo_180_202_Modified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38706" cy="9361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 userDrawn="1">
            <p:ph type="ctrTitle"/>
          </p:nvPr>
        </p:nvSpPr>
        <p:spPr>
          <a:xfrm>
            <a:off x="251520" y="1988840"/>
            <a:ext cx="8640000" cy="2160000"/>
          </a:xfrm>
        </p:spPr>
        <p:txBody>
          <a:bodyPr>
            <a:noAutofit/>
          </a:bodyPr>
          <a:lstStyle>
            <a:lvl1pPr>
              <a:defRPr lang="tr-TR" sz="4400" b="1" kern="1200" dirty="0">
                <a:solidFill>
                  <a:srgbClr val="1F497D">
                    <a:lumMod val="20000"/>
                    <a:lumOff val="80000"/>
                  </a:srgb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DERSKODU</a:t>
            </a:r>
            <a:r>
              <a:rPr lang="tr-TR" b="1" dirty="0">
                <a:solidFill>
                  <a:srgbClr val="1F497D"/>
                </a:solidFill>
              </a:rPr>
              <a:t/>
            </a:r>
            <a:br>
              <a:rPr lang="tr-TR" b="1" dirty="0">
                <a:solidFill>
                  <a:srgbClr val="1F497D"/>
                </a:solidFill>
              </a:rPr>
            </a:br>
            <a:r>
              <a:rPr lang="tr-TR" b="1" dirty="0" smtClean="0">
                <a:solidFill>
                  <a:srgbClr val="1F497D"/>
                </a:solidFill>
              </a:rPr>
              <a:t>DERS ADI</a:t>
            </a:r>
            <a:endParaRPr lang="tr-TR" dirty="0"/>
          </a:p>
        </p:txBody>
      </p:sp>
      <p:sp>
        <p:nvSpPr>
          <p:cNvPr id="11" name="Alt Başlık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71600" y="4869160"/>
            <a:ext cx="7200000" cy="1440000"/>
          </a:xfrm>
        </p:spPr>
        <p:txBody>
          <a:bodyPr/>
          <a:lstStyle>
            <a:lvl1pPr algn="ctr">
              <a:buNone/>
              <a:defRPr lang="tr-TR" sz="2800" b="1" kern="1200" dirty="0" smtClean="0">
                <a:solidFill>
                  <a:prstClr val="white">
                    <a:lumMod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b="1" dirty="0" smtClean="0">
                <a:solidFill>
                  <a:prstClr val="white">
                    <a:lumMod val="75000"/>
                  </a:prstClr>
                </a:solidFill>
              </a:rPr>
              <a:t>Sorumlu Öğretim Elemanı Adı SOYADI</a:t>
            </a:r>
          </a:p>
          <a:p>
            <a:pPr lvl="0"/>
            <a:r>
              <a:rPr lang="tr-TR" sz="2400" b="1" dirty="0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Öğretim Elemanı E-Posta</a:t>
            </a:r>
            <a:endParaRPr lang="tr-TR" sz="2400" b="1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3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08.04.2013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83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08.04.2013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78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08.04.2013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32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08.04.2013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24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08.04.2013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85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08.04.2013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8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08.04.2013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02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A0BE-9411-4C5A-9F65-69F4C896CA58}" type="datetimeFigureOut">
              <a:rPr lang="tr-TR" smtClean="0"/>
              <a:t>08.04.2013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16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0BE-9411-4C5A-9F65-69F4C896CA58}" type="datetimeFigureOut">
              <a:rPr lang="tr-TR" smtClean="0"/>
              <a:t>08.04.2013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68103-B439-4E70-802D-208769DE36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2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ankeskin@gmail.com" TargetMode="External"/><Relationship Id="rId2" Type="http://schemas.openxmlformats.org/officeDocument/2006/relationships/hyperlink" Target="mailto:inankeskin@karabuk.edu.tr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ENM 108 </a:t>
            </a:r>
            <a:r>
              <a:rPr lang="tr-TR" dirty="0">
                <a:solidFill>
                  <a:schemeClr val="tx2"/>
                </a:solidFill>
              </a:rPr>
              <a:t/>
            </a:r>
            <a:br>
              <a:rPr lang="tr-TR" dirty="0">
                <a:solidFill>
                  <a:schemeClr val="tx2"/>
                </a:solidFill>
              </a:rPr>
            </a:br>
            <a:r>
              <a:rPr lang="tr-TR" dirty="0" smtClean="0">
                <a:solidFill>
                  <a:schemeClr val="tx2"/>
                </a:solidFill>
              </a:rPr>
              <a:t>Bilgisayar Destekli Teknik Resim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971600" y="4293096"/>
            <a:ext cx="7200000" cy="1440000"/>
          </a:xfrm>
        </p:spPr>
        <p:txBody>
          <a:bodyPr/>
          <a:lstStyle/>
          <a:p>
            <a:r>
              <a:rPr lang="tr-TR" dirty="0" err="1">
                <a:solidFill>
                  <a:schemeClr val="accent1"/>
                </a:solidFill>
              </a:rPr>
              <a:t>Yrd.Doç.Dr</a:t>
            </a:r>
            <a:r>
              <a:rPr lang="tr-TR" dirty="0">
                <a:solidFill>
                  <a:schemeClr val="accent1"/>
                </a:solidFill>
              </a:rPr>
              <a:t>. İnan KESKİN</a:t>
            </a:r>
          </a:p>
          <a:p>
            <a:pPr lvl="0"/>
            <a:r>
              <a:rPr lang="tr-TR" sz="1800" dirty="0" smtClean="0">
                <a:solidFill>
                  <a:srgbClr val="1F497D">
                    <a:lumMod val="20000"/>
                    <a:lumOff val="80000"/>
                  </a:srgbClr>
                </a:solidFill>
                <a:hlinkClick r:id="rId2"/>
              </a:rPr>
              <a:t>inankeskin@karabuk.edu.tr</a:t>
            </a:r>
            <a:r>
              <a:rPr lang="tr-TR" sz="1800" dirty="0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, </a:t>
            </a:r>
            <a:r>
              <a:rPr lang="tr-TR" sz="1800" dirty="0" smtClean="0">
                <a:solidFill>
                  <a:srgbClr val="1F497D">
                    <a:lumMod val="20000"/>
                    <a:lumOff val="80000"/>
                  </a:srgbClr>
                </a:solidFill>
                <a:hlinkClick r:id="rId3"/>
              </a:rPr>
              <a:t>inankeskin@gmail.com</a:t>
            </a:r>
            <a:r>
              <a:rPr lang="tr-TR" sz="1800" dirty="0" smtClean="0">
                <a:solidFill>
                  <a:srgbClr val="1F497D">
                    <a:lumMod val="20000"/>
                    <a:lumOff val="80000"/>
                  </a:srgbClr>
                </a:solidFill>
              </a:rPr>
              <a:t> </a:t>
            </a:r>
            <a:endParaRPr lang="tr-TR" sz="1800" dirty="0">
              <a:solidFill>
                <a:srgbClr val="1F497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7020272" y="667986"/>
            <a:ext cx="17281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tr-TR" sz="2600" b="1" dirty="0" smtClean="0">
                <a:solidFill>
                  <a:srgbClr val="1F497D"/>
                </a:solidFill>
                <a:latin typeface="Calibri" pitchFamily="34" charset="0"/>
              </a:rPr>
              <a:t>9. HAFTA</a:t>
            </a:r>
            <a:endParaRPr lang="tr-TR" sz="26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Uygulama_7 </a:t>
            </a:r>
            <a:r>
              <a:rPr lang="tr-TR" dirty="0">
                <a:latin typeface="Palatino Linotype" pitchFamily="18" charset="0"/>
              </a:rPr>
              <a:t>Aşağıda ölçüleri verilmiş şekli bilgisayarda </a:t>
            </a:r>
            <a:r>
              <a:rPr lang="tr-TR" dirty="0" err="1">
                <a:latin typeface="Palatino Linotype" pitchFamily="18" charset="0"/>
              </a:rPr>
              <a:t>AutoCAD</a:t>
            </a:r>
            <a:r>
              <a:rPr lang="tr-TR" dirty="0">
                <a:latin typeface="Palatino Linotype" pitchFamily="18" charset="0"/>
              </a:rPr>
              <a:t> programında çiziniz ve kurallarına göre ölçülendiriniz</a:t>
            </a:r>
            <a:r>
              <a:rPr lang="tr-TR" dirty="0" smtClean="0">
                <a:latin typeface="Palatino Linotype" pitchFamily="18" charset="0"/>
              </a:rPr>
              <a:t>.</a:t>
            </a:r>
            <a:endParaRPr lang="tr-TR" dirty="0">
              <a:latin typeface="Palatino Linotype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64443"/>
            <a:ext cx="7620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2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5663" y="44624"/>
            <a:ext cx="3643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atin typeface="Palatino Linotype" pitchFamily="18" charset="0"/>
              </a:rPr>
              <a:t>Katmanlarla Çalışma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5663" y="692696"/>
            <a:ext cx="890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/>
              <a:t>AutoCAD</a:t>
            </a:r>
            <a:r>
              <a:rPr lang="tr-TR" dirty="0"/>
              <a:t>, Çizim yaparken farklı özellikli nesneleri farklı katmanlarda saklayarak kullanım kolaylığı, çizim organizasyonu ve proje yönetimi rahatlığı sağlamaktadır. </a:t>
            </a:r>
          </a:p>
        </p:txBody>
      </p:sp>
      <p:pic>
        <p:nvPicPr>
          <p:cNvPr id="8" name="Resi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7059"/>
            <a:ext cx="7776864" cy="4898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9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5496" y="97468"/>
            <a:ext cx="3563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atin typeface="Palatino Linotype" pitchFamily="18" charset="0"/>
              </a:rPr>
              <a:t>Katman Oluşturmak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04" y="764704"/>
            <a:ext cx="5160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err="1">
                <a:latin typeface="Palatino Linotype" pitchFamily="18" charset="0"/>
              </a:rPr>
              <a:t>Command</a:t>
            </a:r>
            <a:r>
              <a:rPr lang="tr-TR" sz="2400" dirty="0">
                <a:latin typeface="Palatino Linotype" pitchFamily="18" charset="0"/>
              </a:rPr>
              <a:t> : </a:t>
            </a:r>
            <a:r>
              <a:rPr lang="tr-TR" sz="2400" b="1" dirty="0">
                <a:latin typeface="Palatino Linotype" pitchFamily="18" charset="0"/>
              </a:rPr>
              <a:t>DDLMODES  ya da LA</a:t>
            </a:r>
            <a:endParaRPr lang="tr-TR" sz="2400" dirty="0">
              <a:latin typeface="Palatino Linotype" pitchFamily="18" charset="0"/>
            </a:endParaRPr>
          </a:p>
        </p:txBody>
      </p:sp>
      <p:pic>
        <p:nvPicPr>
          <p:cNvPr id="11" name="Resim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98376" y="2204864"/>
            <a:ext cx="8594104" cy="410445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8685" y="1628800"/>
            <a:ext cx="195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/>
              <a:t>New </a:t>
            </a:r>
            <a:r>
              <a:rPr lang="tr-TR" i="1" dirty="0" err="1" smtClean="0"/>
              <a:t>Layer</a:t>
            </a:r>
            <a:r>
              <a:rPr lang="tr-TR" i="1" dirty="0" smtClean="0"/>
              <a:t> (</a:t>
            </a:r>
            <a:r>
              <a:rPr lang="tr-TR" i="1" dirty="0" err="1" smtClean="0"/>
              <a:t>Alt+N</a:t>
            </a:r>
            <a:r>
              <a:rPr lang="tr-TR" i="1" dirty="0" smtClean="0"/>
              <a:t>):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1619672" y="1340768"/>
            <a:ext cx="376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New </a:t>
            </a:r>
            <a:r>
              <a:rPr lang="tr-TR" i="1" dirty="0" err="1"/>
              <a:t>Layer</a:t>
            </a:r>
            <a:r>
              <a:rPr lang="tr-TR" i="1" dirty="0"/>
              <a:t> VP </a:t>
            </a:r>
            <a:r>
              <a:rPr lang="tr-TR" i="1" dirty="0" err="1"/>
              <a:t>Frozen</a:t>
            </a:r>
            <a:r>
              <a:rPr lang="tr-TR" i="1" dirty="0"/>
              <a:t> in </a:t>
            </a:r>
            <a:r>
              <a:rPr lang="tr-TR" i="1" dirty="0" err="1"/>
              <a:t>All</a:t>
            </a:r>
            <a:r>
              <a:rPr lang="tr-TR" i="1" dirty="0"/>
              <a:t> </a:t>
            </a:r>
            <a:r>
              <a:rPr lang="tr-TR" i="1" dirty="0" err="1"/>
              <a:t>Viewports</a:t>
            </a:r>
            <a:r>
              <a:rPr lang="tr-TR" i="1" dirty="0"/>
              <a:t>:</a:t>
            </a:r>
            <a:r>
              <a:rPr lang="tr-TR" b="1" dirty="0"/>
              <a:t> 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2808657" y="1837238"/>
            <a:ext cx="21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/>
              <a:t>Delete</a:t>
            </a:r>
            <a:r>
              <a:rPr lang="tr-TR" i="1" dirty="0"/>
              <a:t> </a:t>
            </a:r>
            <a:r>
              <a:rPr lang="tr-TR" i="1" dirty="0" err="1"/>
              <a:t>Layer</a:t>
            </a:r>
            <a:r>
              <a:rPr lang="tr-TR" i="1" dirty="0"/>
              <a:t> (</a:t>
            </a:r>
            <a:r>
              <a:rPr lang="tr-TR" i="1" dirty="0" err="1"/>
              <a:t>Alt+D</a:t>
            </a:r>
            <a:r>
              <a:rPr lang="tr-TR" i="1" dirty="0"/>
              <a:t>)</a:t>
            </a:r>
            <a:r>
              <a:rPr lang="tr-TR" dirty="0"/>
              <a:t>: 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3289406" y="2325464"/>
            <a:ext cx="2115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/>
              <a:t>Set </a:t>
            </a:r>
            <a:r>
              <a:rPr lang="tr-TR" i="1" dirty="0" err="1"/>
              <a:t>Current</a:t>
            </a:r>
            <a:r>
              <a:rPr lang="tr-TR" i="1" dirty="0"/>
              <a:t> (</a:t>
            </a:r>
            <a:r>
              <a:rPr lang="tr-TR" i="1" dirty="0" err="1"/>
              <a:t>Alt+C</a:t>
            </a:r>
            <a:r>
              <a:rPr lang="tr-TR" i="1" dirty="0"/>
              <a:t>)</a:t>
            </a:r>
            <a:r>
              <a:rPr lang="tr-TR" dirty="0"/>
              <a:t>: </a:t>
            </a:r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1442696" y="1998132"/>
            <a:ext cx="609024" cy="6261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2267744" y="1628800"/>
            <a:ext cx="144016" cy="9955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H="1">
            <a:off x="2427947" y="2204864"/>
            <a:ext cx="559878" cy="3812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 flipH="1">
            <a:off x="2580347" y="2510130"/>
            <a:ext cx="1018946" cy="1141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116632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Uygulama_1 a. </a:t>
            </a:r>
            <a:r>
              <a:rPr lang="tr-TR" dirty="0">
                <a:latin typeface="Palatino Linotype" pitchFamily="18" charset="0"/>
              </a:rPr>
              <a:t>E</a:t>
            </a:r>
            <a:r>
              <a:rPr lang="tr-TR" dirty="0" smtClean="0">
                <a:latin typeface="Palatino Linotype" pitchFamily="18" charset="0"/>
              </a:rPr>
              <a:t>ksen ve katran renkleri ile çizgilerinin farklı olacağı bir kol saati tasarlayınız.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	b. </a:t>
            </a:r>
            <a:r>
              <a:rPr lang="tr-TR" dirty="0" smtClean="0">
                <a:latin typeface="Palatino Linotype" pitchFamily="18" charset="0"/>
              </a:rPr>
              <a:t>Aşağıdaki gibi bir manometreyi katman yönetimini kullanarak  çiziniz</a:t>
            </a:r>
            <a:endParaRPr lang="tr-TR" i="1" dirty="0">
              <a:latin typeface="Palatino Linotype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271280" cy="505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20193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0" y="1247774"/>
            <a:ext cx="8299608" cy="506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Uygulama_2 </a:t>
            </a:r>
            <a:r>
              <a:rPr lang="tr-TR" dirty="0">
                <a:latin typeface="Palatino Linotype" pitchFamily="18" charset="0"/>
              </a:rPr>
              <a:t>Aşağıda ölçüleri verilmiş şekli bilgisayarda </a:t>
            </a:r>
            <a:r>
              <a:rPr lang="tr-TR" dirty="0" err="1">
                <a:latin typeface="Palatino Linotype" pitchFamily="18" charset="0"/>
              </a:rPr>
              <a:t>AutoCAD</a:t>
            </a:r>
            <a:r>
              <a:rPr lang="tr-TR" dirty="0">
                <a:latin typeface="Palatino Linotype" pitchFamily="18" charset="0"/>
              </a:rPr>
              <a:t> programında çiziniz ve kurallarına göre ölçülendiriniz</a:t>
            </a:r>
            <a:r>
              <a:rPr lang="tr-TR" dirty="0" smtClean="0">
                <a:latin typeface="Palatino Linotype" pitchFamily="18" charset="0"/>
              </a:rPr>
              <a:t>.</a:t>
            </a:r>
            <a:endParaRPr lang="tr-TR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Uygulama_3 </a:t>
            </a:r>
            <a:r>
              <a:rPr lang="tr-TR" dirty="0">
                <a:latin typeface="Palatino Linotype" pitchFamily="18" charset="0"/>
              </a:rPr>
              <a:t>Aşağıda ölçüleri verilmiş şekli bilgisayarda </a:t>
            </a:r>
            <a:r>
              <a:rPr lang="tr-TR" dirty="0" err="1">
                <a:latin typeface="Palatino Linotype" pitchFamily="18" charset="0"/>
              </a:rPr>
              <a:t>AutoCAD</a:t>
            </a:r>
            <a:r>
              <a:rPr lang="tr-TR" dirty="0">
                <a:latin typeface="Palatino Linotype" pitchFamily="18" charset="0"/>
              </a:rPr>
              <a:t> programında çiziniz ve kurallarına göre ölçülendiriniz</a:t>
            </a:r>
            <a:r>
              <a:rPr lang="tr-TR" dirty="0" smtClean="0">
                <a:latin typeface="Palatino Linotype" pitchFamily="18" charset="0"/>
              </a:rPr>
              <a:t>.</a:t>
            </a:r>
            <a:endParaRPr lang="tr-TR" dirty="0">
              <a:latin typeface="Palatino Linotyp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46" y="692696"/>
            <a:ext cx="6218058" cy="612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2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Uygulama_4 </a:t>
            </a:r>
            <a:r>
              <a:rPr lang="tr-TR" dirty="0">
                <a:latin typeface="Palatino Linotype" pitchFamily="18" charset="0"/>
              </a:rPr>
              <a:t>Aşağıda ölçüleri verilmiş şekli bilgisayarda </a:t>
            </a:r>
            <a:r>
              <a:rPr lang="tr-TR" dirty="0" err="1">
                <a:latin typeface="Palatino Linotype" pitchFamily="18" charset="0"/>
              </a:rPr>
              <a:t>AutoCAD</a:t>
            </a:r>
            <a:r>
              <a:rPr lang="tr-TR" dirty="0">
                <a:latin typeface="Palatino Linotype" pitchFamily="18" charset="0"/>
              </a:rPr>
              <a:t> programında çiziniz ve kurallarına göre ölçülendiriniz</a:t>
            </a:r>
            <a:r>
              <a:rPr lang="tr-TR" dirty="0" smtClean="0">
                <a:latin typeface="Palatino Linotype" pitchFamily="18" charset="0"/>
              </a:rPr>
              <a:t>.</a:t>
            </a:r>
            <a:endParaRPr lang="tr-TR" dirty="0">
              <a:latin typeface="Palatino Linotype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60840" cy="568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3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7504" y="116632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Uygulama_5 </a:t>
            </a:r>
            <a:r>
              <a:rPr lang="tr-TR" dirty="0">
                <a:latin typeface="Palatino Linotype" pitchFamily="18" charset="0"/>
              </a:rPr>
              <a:t>Aşağıda </a:t>
            </a:r>
            <a:r>
              <a:rPr lang="tr-TR" dirty="0" smtClean="0">
                <a:latin typeface="Palatino Linotype" pitchFamily="18" charset="0"/>
              </a:rPr>
              <a:t>verilen şekli katman özelliklerinden faydalanarak çiziniz.</a:t>
            </a:r>
            <a:endParaRPr lang="tr-TR" dirty="0">
              <a:latin typeface="Palatino Linotyp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5965"/>
            <a:ext cx="6538855" cy="62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Palatino Linotype" pitchFamily="18" charset="0"/>
              </a:rPr>
              <a:t>Uygulama_6 </a:t>
            </a:r>
            <a:r>
              <a:rPr lang="tr-TR" dirty="0">
                <a:latin typeface="Palatino Linotype" pitchFamily="18" charset="0"/>
              </a:rPr>
              <a:t>Aşağıda ölçüleri verilmiş şekli bilgisayarda </a:t>
            </a:r>
            <a:r>
              <a:rPr lang="tr-TR" dirty="0" err="1">
                <a:latin typeface="Palatino Linotype" pitchFamily="18" charset="0"/>
              </a:rPr>
              <a:t>AutoCAD</a:t>
            </a:r>
            <a:r>
              <a:rPr lang="tr-TR" dirty="0">
                <a:latin typeface="Palatino Linotype" pitchFamily="18" charset="0"/>
              </a:rPr>
              <a:t> programında çiziniz ve kurallarına göre ölçülendiriniz</a:t>
            </a:r>
            <a:r>
              <a:rPr lang="tr-TR" dirty="0" smtClean="0">
                <a:latin typeface="Palatino Linotype" pitchFamily="18" charset="0"/>
              </a:rPr>
              <a:t>.</a:t>
            </a:r>
            <a:endParaRPr lang="tr-TR" dirty="0">
              <a:latin typeface="Palatino Linotyp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2" y="961165"/>
            <a:ext cx="75914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4646</TotalTime>
  <Words>161</Words>
  <Application>Microsoft Office PowerPoint</Application>
  <PresentationFormat>Ekran Gösterisi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ENM 108  Bilgisayar Destekli Teknik Resim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BLM 183  Bilgi Teknolojileri ve Uygulamaları</dc:title>
  <dc:creator>ikeskin</dc:creator>
  <cp:lastModifiedBy>k</cp:lastModifiedBy>
  <cp:revision>619</cp:revision>
  <dcterms:created xsi:type="dcterms:W3CDTF">2012-08-28T10:36:22Z</dcterms:created>
  <dcterms:modified xsi:type="dcterms:W3CDTF">2013-04-08T19:26:39Z</dcterms:modified>
</cp:coreProperties>
</file>