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309" r:id="rId2"/>
    <p:sldId id="369" r:id="rId3"/>
    <p:sldId id="415" r:id="rId4"/>
    <p:sldId id="433" r:id="rId5"/>
    <p:sldId id="434" r:id="rId6"/>
    <p:sldId id="436" r:id="rId7"/>
    <p:sldId id="435" r:id="rId8"/>
    <p:sldId id="438" r:id="rId9"/>
    <p:sldId id="437" r:id="rId10"/>
    <p:sldId id="439" r:id="rId11"/>
    <p:sldId id="440" r:id="rId12"/>
    <p:sldId id="441" r:id="rId13"/>
    <p:sldId id="442" r:id="rId14"/>
    <p:sldId id="443" r:id="rId15"/>
    <p:sldId id="444" r:id="rId16"/>
    <p:sldId id="414" r:id="rId17"/>
    <p:sldId id="403" r:id="rId18"/>
    <p:sldId id="412" r:id="rId19"/>
    <p:sldId id="432" r:id="rId20"/>
    <p:sldId id="413" r:id="rId21"/>
    <p:sldId id="404" r:id="rId22"/>
    <p:sldId id="385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64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70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64AB5-FDE7-4221-A56F-12C86847C2B3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3269A-5141-4702-8835-54E378C0C5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40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87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34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867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AK(1.Sayf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7020272" y="0"/>
            <a:ext cx="1727200" cy="6837472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9 Metin kutusu"/>
          <p:cNvSpPr txBox="1"/>
          <p:nvPr userDrawn="1"/>
        </p:nvSpPr>
        <p:spPr>
          <a:xfrm>
            <a:off x="179512" y="6165304"/>
            <a:ext cx="28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KBUZEM</a:t>
            </a:r>
            <a:endParaRPr lang="tr-TR" sz="1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Karabük Üniversitesi</a:t>
            </a: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Uzaktan Eğitim Uygulama ve Araştırma Merkezi</a:t>
            </a:r>
            <a:endParaRPr lang="tr-TR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2 Resim" descr="Logo_180_202_Modified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  <p:sp>
        <p:nvSpPr>
          <p:cNvPr id="10" name="Başlık 1"/>
          <p:cNvSpPr>
            <a:spLocks noGrp="1"/>
          </p:cNvSpPr>
          <p:nvPr userDrawn="1">
            <p:ph type="ctrTitle"/>
          </p:nvPr>
        </p:nvSpPr>
        <p:spPr>
          <a:xfrm>
            <a:off x="251520" y="1988840"/>
            <a:ext cx="8640000" cy="2160000"/>
          </a:xfrm>
        </p:spPr>
        <p:txBody>
          <a:bodyPr>
            <a:noAutofit/>
          </a:bodyPr>
          <a:lstStyle>
            <a:lvl1pPr>
              <a:defRPr lang="tr-TR" sz="4400" b="1" kern="1200" dirty="0">
                <a:solidFill>
                  <a:srgbClr val="1F497D">
                    <a:lumMod val="20000"/>
                    <a:lumOff val="80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DERSKODU</a:t>
            </a:r>
            <a:r>
              <a:rPr lang="tr-TR" b="1" dirty="0">
                <a:solidFill>
                  <a:srgbClr val="1F497D"/>
                </a:solidFill>
              </a:rPr>
              <a:t/>
            </a:r>
            <a:br>
              <a:rPr lang="tr-TR" b="1" dirty="0">
                <a:solidFill>
                  <a:srgbClr val="1F497D"/>
                </a:solidFill>
              </a:rPr>
            </a:br>
            <a:r>
              <a:rPr lang="tr-TR" b="1" dirty="0" smtClean="0">
                <a:solidFill>
                  <a:srgbClr val="1F497D"/>
                </a:solidFill>
              </a:rPr>
              <a:t>DERS ADI</a:t>
            </a:r>
            <a:endParaRPr lang="tr-TR" dirty="0"/>
          </a:p>
        </p:txBody>
      </p:sp>
      <p:sp>
        <p:nvSpPr>
          <p:cNvPr id="11" name="Alt Başlık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71600" y="4869160"/>
            <a:ext cx="7200000" cy="1440000"/>
          </a:xfrm>
        </p:spPr>
        <p:txBody>
          <a:bodyPr/>
          <a:lstStyle>
            <a:lvl1pPr algn="ctr">
              <a:buNone/>
              <a:defRPr lang="tr-TR" sz="2800" b="1" kern="1200" dirty="0" smtClean="0">
                <a:solidFill>
                  <a:prstClr val="white">
                    <a:lumMod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b="1" dirty="0" smtClean="0">
                <a:solidFill>
                  <a:prstClr val="white">
                    <a:lumMod val="75000"/>
                  </a:prstClr>
                </a:solidFill>
              </a:rPr>
              <a:t>Sorumlu Öğretim Elemanı Adı SOYADI</a:t>
            </a:r>
          </a:p>
          <a:p>
            <a:pPr lvl="0"/>
            <a:r>
              <a:rPr lang="tr-TR" sz="2400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Öğretim Elemanı E-Posta</a:t>
            </a:r>
            <a:endParaRPr lang="tr-TR" sz="2400" b="1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3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83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78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32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24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85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8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02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16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A0BE-9411-4C5A-9F65-69F4C896CA58}" type="datetimeFigureOut">
              <a:rPr lang="tr-TR" smtClean="0"/>
              <a:t>29.04.2013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2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ankeskin@gmail.com" TargetMode="External"/><Relationship Id="rId2" Type="http://schemas.openxmlformats.org/officeDocument/2006/relationships/hyperlink" Target="mailto:inankeskin@karabuk.edu.tr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ENM 108 </a:t>
            </a:r>
            <a:r>
              <a:rPr lang="tr-TR" dirty="0">
                <a:solidFill>
                  <a:schemeClr val="tx2"/>
                </a:solidFill>
              </a:rPr>
              <a:t/>
            </a:r>
            <a:br>
              <a:rPr lang="tr-TR" dirty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>Bilgisayar Destekli Teknik Resim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000" cy="1440000"/>
          </a:xfrm>
        </p:spPr>
        <p:txBody>
          <a:bodyPr/>
          <a:lstStyle/>
          <a:p>
            <a:r>
              <a:rPr lang="tr-TR" dirty="0" err="1">
                <a:solidFill>
                  <a:schemeClr val="accent1"/>
                </a:solidFill>
              </a:rPr>
              <a:t>Yrd.Doç.Dr</a:t>
            </a:r>
            <a:r>
              <a:rPr lang="tr-TR" dirty="0">
                <a:solidFill>
                  <a:schemeClr val="accent1"/>
                </a:solidFill>
              </a:rPr>
              <a:t>. İnan KESKİN</a:t>
            </a:r>
          </a:p>
          <a:p>
            <a:pPr lvl="0"/>
            <a:r>
              <a:rPr lang="tr-TR" sz="1800" dirty="0" smtClean="0">
                <a:solidFill>
                  <a:srgbClr val="1F497D">
                    <a:lumMod val="20000"/>
                    <a:lumOff val="80000"/>
                  </a:srgbClr>
                </a:solidFill>
                <a:hlinkClick r:id="rId2"/>
              </a:rPr>
              <a:t>inankeskin@karabuk.edu.tr</a:t>
            </a:r>
            <a:r>
              <a:rPr lang="tr-TR" sz="18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, </a:t>
            </a:r>
            <a:r>
              <a:rPr lang="tr-TR" sz="1800" dirty="0" smtClean="0">
                <a:solidFill>
                  <a:srgbClr val="1F497D">
                    <a:lumMod val="20000"/>
                    <a:lumOff val="80000"/>
                  </a:srgbClr>
                </a:solidFill>
                <a:hlinkClick r:id="rId3"/>
              </a:rPr>
              <a:t>inankeskin@gmail.com</a:t>
            </a:r>
            <a:r>
              <a:rPr lang="tr-TR" sz="18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 </a:t>
            </a:r>
            <a:endParaRPr lang="tr-TR" sz="1800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7020272" y="667986"/>
            <a:ext cx="17281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tr-TR" sz="2600" b="1" dirty="0" smtClean="0">
                <a:solidFill>
                  <a:srgbClr val="1F497D"/>
                </a:solidFill>
                <a:latin typeface="Calibri" pitchFamily="34" charset="0"/>
              </a:rPr>
              <a:t>11. </a:t>
            </a:r>
            <a:r>
              <a:rPr lang="tr-TR" sz="2600" b="1" dirty="0" smtClean="0">
                <a:solidFill>
                  <a:srgbClr val="1F497D"/>
                </a:solidFill>
                <a:latin typeface="Calibri" pitchFamily="34" charset="0"/>
              </a:rPr>
              <a:t>HAFTA</a:t>
            </a:r>
            <a:endParaRPr lang="tr-TR" sz="26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Palatino Linotype" pitchFamily="18" charset="0"/>
              </a:rPr>
              <a:t>Polysolid</a:t>
            </a:r>
            <a:r>
              <a:rPr lang="tr-TR" b="1" i="1" dirty="0">
                <a:latin typeface="Palatino Linotype" pitchFamily="18" charset="0"/>
              </a:rPr>
              <a:t>: Bileşik Katı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5496" y="632592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Polysolid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psolid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07504" y="4386808"/>
            <a:ext cx="87893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tr-TR" dirty="0">
                <a:latin typeface="Palatino Linotype" pitchFamily="18" charset="0"/>
              </a:rPr>
              <a:t>Object: daha önceden çizilmiş olan iki boyutlu nesneyi, son yapılmış boyut ve hizalama ayarlarını dikkate alarak duvar nesnesine dönüştürür.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 err="1">
                <a:latin typeface="Palatino Linotype" pitchFamily="18" charset="0"/>
              </a:rPr>
              <a:t>Height</a:t>
            </a:r>
            <a:r>
              <a:rPr lang="tr-TR" dirty="0">
                <a:latin typeface="Palatino Linotype" pitchFamily="18" charset="0"/>
              </a:rPr>
              <a:t>: duvarın yüksekliğini ayarlar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 err="1">
                <a:latin typeface="Palatino Linotype" pitchFamily="18" charset="0"/>
              </a:rPr>
              <a:t>Width</a:t>
            </a:r>
            <a:r>
              <a:rPr lang="tr-TR" dirty="0">
                <a:latin typeface="Palatino Linotype" pitchFamily="18" charset="0"/>
              </a:rPr>
              <a:t>: duvarın kalınlığını ayarlar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 err="1">
                <a:latin typeface="Palatino Linotype" pitchFamily="18" charset="0"/>
              </a:rPr>
              <a:t>Justify</a:t>
            </a:r>
            <a:r>
              <a:rPr lang="tr-TR" dirty="0">
                <a:latin typeface="Palatino Linotype" pitchFamily="18" charset="0"/>
              </a:rPr>
              <a:t>: duvarın çizim hattı üzerinde hangi konumda yer alacağını düzenler.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226" y="1628799"/>
            <a:ext cx="4460029" cy="252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1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58031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Palatino Linotype" pitchFamily="18" charset="0"/>
              </a:rPr>
              <a:t>2 Boyutlu Çizimden 3 Boyutlu Katı Nesne </a:t>
            </a:r>
            <a:r>
              <a:rPr lang="tr-TR" b="1" dirty="0" smtClean="0">
                <a:latin typeface="Palatino Linotype" pitchFamily="18" charset="0"/>
              </a:rPr>
              <a:t>Oluşturma</a:t>
            </a:r>
          </a:p>
          <a:p>
            <a:endParaRPr lang="tr-TR" b="1" i="1" dirty="0" smtClean="0">
              <a:latin typeface="Palatino Linotype" pitchFamily="18" charset="0"/>
            </a:endParaRPr>
          </a:p>
          <a:p>
            <a:r>
              <a:rPr lang="tr-TR" b="1" i="1" dirty="0" err="1" smtClean="0">
                <a:latin typeface="Palatino Linotype" pitchFamily="18" charset="0"/>
              </a:rPr>
              <a:t>Extrude</a:t>
            </a:r>
            <a:r>
              <a:rPr lang="tr-TR" b="1" i="1" dirty="0">
                <a:latin typeface="Palatino Linotype" pitchFamily="18" charset="0"/>
              </a:rPr>
              <a:t>: Yükselt</a:t>
            </a:r>
          </a:p>
          <a:p>
            <a:endParaRPr lang="tr-TR" b="1" i="1" dirty="0">
              <a:latin typeface="Palatino Linotype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35496" y="1126485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Extrude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ext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5496" y="2676976"/>
            <a:ext cx="87893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b="1" dirty="0" err="1">
                <a:latin typeface="Palatino Linotype" pitchFamily="18" charset="0"/>
              </a:rPr>
              <a:t>Heigght</a:t>
            </a:r>
            <a:r>
              <a:rPr lang="tr-TR" b="1" dirty="0">
                <a:latin typeface="Palatino Linotype" pitchFamily="18" charset="0"/>
              </a:rPr>
              <a:t> of </a:t>
            </a:r>
            <a:r>
              <a:rPr lang="tr-TR" b="1" dirty="0" err="1">
                <a:latin typeface="Palatino Linotype" pitchFamily="18" charset="0"/>
              </a:rPr>
              <a:t>extrusion</a:t>
            </a:r>
            <a:r>
              <a:rPr lang="tr-TR" b="1" dirty="0">
                <a:latin typeface="Palatino Linotype" pitchFamily="18" charset="0"/>
              </a:rPr>
              <a:t>: </a:t>
            </a:r>
            <a:r>
              <a:rPr lang="tr-TR" dirty="0">
                <a:latin typeface="Palatino Linotype" pitchFamily="18" charset="0"/>
              </a:rPr>
              <a:t>B</a:t>
            </a:r>
            <a:r>
              <a:rPr lang="tr-TR" dirty="0" smtClean="0">
                <a:latin typeface="Palatino Linotype" pitchFamily="18" charset="0"/>
              </a:rPr>
              <a:t>ir </a:t>
            </a:r>
            <a:r>
              <a:rPr lang="tr-TR" dirty="0">
                <a:latin typeface="Palatino Linotype" pitchFamily="18" charset="0"/>
              </a:rPr>
              <a:t>profili kendi yüksekliği boyunca yükseklik vererek yükseltir.</a:t>
            </a:r>
          </a:p>
          <a:p>
            <a:pPr lvl="0" algn="just"/>
            <a:r>
              <a:rPr lang="tr-TR" b="1" dirty="0" err="1">
                <a:latin typeface="Palatino Linotype" pitchFamily="18" charset="0"/>
              </a:rPr>
              <a:t>Direction</a:t>
            </a:r>
            <a:r>
              <a:rPr lang="tr-TR" b="1" dirty="0">
                <a:latin typeface="Palatino Linotype" pitchFamily="18" charset="0"/>
              </a:rPr>
              <a:t>: </a:t>
            </a:r>
            <a:r>
              <a:rPr lang="tr-TR" b="1" dirty="0" smtClean="0">
                <a:latin typeface="Palatino Linotype" pitchFamily="18" charset="0"/>
              </a:rPr>
              <a:t>B</a:t>
            </a:r>
            <a:r>
              <a:rPr lang="tr-TR" dirty="0" smtClean="0">
                <a:latin typeface="Palatino Linotype" pitchFamily="18" charset="0"/>
              </a:rPr>
              <a:t>ir </a:t>
            </a:r>
            <a:r>
              <a:rPr lang="tr-TR" dirty="0">
                <a:latin typeface="Palatino Linotype" pitchFamily="18" charset="0"/>
              </a:rPr>
              <a:t>profili iki noktayla tanımlanmış bir hat boyunca yükseltmeye yarar. Bu iki nokta taban düzlemine paralel olmadıkça  üç boyutlu uzayda işlem gerçekleştirilir</a:t>
            </a:r>
            <a:r>
              <a:rPr lang="tr-TR" dirty="0" smtClean="0">
                <a:latin typeface="Palatino Linotype" pitchFamily="18" charset="0"/>
              </a:rPr>
              <a:t>. </a:t>
            </a:r>
            <a:r>
              <a:rPr lang="tr-TR" dirty="0" err="1" smtClean="0">
                <a:latin typeface="Palatino Linotype" pitchFamily="18" charset="0"/>
              </a:rPr>
              <a:t>Path</a:t>
            </a:r>
            <a:r>
              <a:rPr lang="tr-TR" dirty="0">
                <a:latin typeface="Palatino Linotype" pitchFamily="18" charset="0"/>
              </a:rPr>
              <a:t>: bir çizgisel yol ( tabanı çalışma düzleminde açı oluşturan çizgisel yol) tanımlanarak profil yükseltilir.</a:t>
            </a:r>
          </a:p>
          <a:p>
            <a:pPr lvl="0" algn="just"/>
            <a:r>
              <a:rPr lang="tr-TR" b="1" dirty="0" err="1">
                <a:latin typeface="Palatino Linotype" pitchFamily="18" charset="0"/>
              </a:rPr>
              <a:t>Taper</a:t>
            </a:r>
            <a:r>
              <a:rPr lang="tr-TR" b="1" dirty="0">
                <a:latin typeface="Palatino Linotype" pitchFamily="18" charset="0"/>
              </a:rPr>
              <a:t> </a:t>
            </a:r>
            <a:r>
              <a:rPr lang="tr-TR" b="1" dirty="0" err="1">
                <a:latin typeface="Palatino Linotype" pitchFamily="18" charset="0"/>
              </a:rPr>
              <a:t>Angle</a:t>
            </a:r>
            <a:r>
              <a:rPr lang="tr-TR" b="1" dirty="0">
                <a:latin typeface="Palatino Linotype" pitchFamily="18" charset="0"/>
              </a:rPr>
              <a:t>: </a:t>
            </a:r>
            <a:r>
              <a:rPr lang="tr-TR" dirty="0" smtClean="0">
                <a:latin typeface="Palatino Linotype" pitchFamily="18" charset="0"/>
              </a:rPr>
              <a:t>Yükseklik </a:t>
            </a:r>
            <a:r>
              <a:rPr lang="tr-TR" dirty="0">
                <a:latin typeface="Palatino Linotype" pitchFamily="18" charset="0"/>
              </a:rPr>
              <a:t>verilen nesnenin genişleyen veya daralan biçimde yani yan yüzeylerin dışa doğru açılarak mı yoksa içe doğru kapanarak mı ilerleyeceğini belirten </a:t>
            </a:r>
            <a:r>
              <a:rPr lang="tr-TR" dirty="0" err="1">
                <a:latin typeface="Palatino Linotype" pitchFamily="18" charset="0"/>
              </a:rPr>
              <a:t>açısal</a:t>
            </a:r>
            <a:r>
              <a:rPr lang="tr-TR" dirty="0">
                <a:latin typeface="Palatino Linotype" pitchFamily="18" charset="0"/>
              </a:rPr>
              <a:t> değeri vererek yükseltme </a:t>
            </a:r>
            <a:r>
              <a:rPr lang="tr-TR" dirty="0" err="1">
                <a:latin typeface="Palatino Linotype" pitchFamily="18" charset="0"/>
              </a:rPr>
              <a:t>yapılır.Eğim</a:t>
            </a:r>
            <a:r>
              <a:rPr lang="tr-TR" dirty="0">
                <a:latin typeface="Palatino Linotype" pitchFamily="18" charset="0"/>
              </a:rPr>
              <a:t> açısının verilişinde (-) ve (+) değerlerinin getirdiği </a:t>
            </a:r>
            <a:r>
              <a:rPr lang="tr-TR" dirty="0" smtClean="0">
                <a:latin typeface="Palatino Linotype" pitchFamily="18" charset="0"/>
              </a:rPr>
              <a:t>sonuçlar </a:t>
            </a:r>
            <a:r>
              <a:rPr lang="tr-TR" dirty="0">
                <a:latin typeface="Palatino Linotype" pitchFamily="18" charset="0"/>
              </a:rPr>
              <a:t>farklıdır</a:t>
            </a:r>
            <a:r>
              <a:rPr lang="tr-TR" dirty="0" smtClean="0">
                <a:latin typeface="Palatino Linotype" pitchFamily="18" charset="0"/>
              </a:rPr>
              <a:t>.</a:t>
            </a:r>
          </a:p>
          <a:p>
            <a:pPr lvl="0" algn="just"/>
            <a:r>
              <a:rPr lang="tr-TR" b="1" dirty="0">
                <a:latin typeface="Palatino Linotype" pitchFamily="18" charset="0"/>
              </a:rPr>
              <a:t>Yüzden </a:t>
            </a:r>
            <a:r>
              <a:rPr lang="tr-TR" b="1" dirty="0">
                <a:latin typeface="Palatino Linotype" pitchFamily="18" charset="0"/>
              </a:rPr>
              <a:t>yükseltme: </a:t>
            </a:r>
            <a:r>
              <a:rPr lang="tr-TR" dirty="0" err="1">
                <a:latin typeface="Palatino Linotype" pitchFamily="18" charset="0"/>
              </a:rPr>
              <a:t>Extrude</a:t>
            </a:r>
            <a:r>
              <a:rPr lang="tr-TR" dirty="0">
                <a:latin typeface="Palatino Linotype" pitchFamily="18" charset="0"/>
              </a:rPr>
              <a:t> komutu yeri geldiğinde katı veya yüzey modellerin düzlemsel yüzeylerinde uygulanabilir.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5496" y="1947604"/>
            <a:ext cx="8806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Palatino Linotype" pitchFamily="18" charset="0"/>
              </a:rPr>
              <a:t>Komutun  kullanılabilmesi için parça tek yüzey halinde olmalıdır. Bunun için </a:t>
            </a:r>
            <a:r>
              <a:rPr lang="tr-TR" dirty="0" err="1" smtClean="0">
                <a:latin typeface="Palatino Linotype" pitchFamily="18" charset="0"/>
              </a:rPr>
              <a:t>region</a:t>
            </a:r>
            <a:endParaRPr lang="tr-TR" dirty="0" smtClean="0">
              <a:latin typeface="Palatino Linotype" pitchFamily="18" charset="0"/>
            </a:endParaRPr>
          </a:p>
          <a:p>
            <a:r>
              <a:rPr lang="tr-TR" dirty="0" smtClean="0">
                <a:latin typeface="Palatino Linotype" pitchFamily="18" charset="0"/>
              </a:rPr>
              <a:t>komutu kullanılabilir.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27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Palatino Linotype" pitchFamily="18" charset="0"/>
              </a:rPr>
              <a:t>Revolve</a:t>
            </a:r>
            <a:r>
              <a:rPr lang="tr-TR" b="1" i="1" dirty="0">
                <a:latin typeface="Palatino Linotype" pitchFamily="18" charset="0"/>
              </a:rPr>
              <a:t>: Etrafında </a:t>
            </a:r>
            <a:r>
              <a:rPr lang="tr-TR" b="1" i="1" dirty="0" smtClean="0">
                <a:latin typeface="Palatino Linotype" pitchFamily="18" charset="0"/>
              </a:rPr>
              <a:t>Döndür</a:t>
            </a:r>
            <a:endParaRPr lang="tr-TR" b="1" i="1" dirty="0">
              <a:latin typeface="Palatino Linotype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35496" y="548680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Revolve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 smtClean="0">
                <a:latin typeface="Palatino Linotype" pitchFamily="18" charset="0"/>
              </a:rPr>
              <a:t>: </a:t>
            </a:r>
            <a:r>
              <a:rPr lang="tr-TR" dirty="0" err="1" smtClean="0">
                <a:latin typeface="Palatino Linotype" pitchFamily="18" charset="0"/>
              </a:rPr>
              <a:t>rev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2387673" y="1250540"/>
            <a:ext cx="4820187" cy="1064865"/>
          </a:xfrm>
          <a:prstGeom prst="rect">
            <a:avLst/>
          </a:prstGeom>
        </p:spPr>
      </p:pic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2339752" y="2443881"/>
            <a:ext cx="5110394" cy="1440160"/>
          </a:xfrm>
          <a:prstGeom prst="rect">
            <a:avLst/>
          </a:prstGeom>
        </p:spPr>
      </p:pic>
      <p:pic>
        <p:nvPicPr>
          <p:cNvPr id="7" name="Resim 6"/>
          <p:cNvPicPr/>
          <p:nvPr/>
        </p:nvPicPr>
        <p:blipFill>
          <a:blip r:embed="rId4"/>
          <a:stretch>
            <a:fillRect/>
          </a:stretch>
        </p:blipFill>
        <p:spPr>
          <a:xfrm>
            <a:off x="2392409" y="3652433"/>
            <a:ext cx="3596703" cy="1512168"/>
          </a:xfrm>
          <a:prstGeom prst="rect">
            <a:avLst/>
          </a:prstGeom>
        </p:spPr>
      </p:pic>
      <p:pic>
        <p:nvPicPr>
          <p:cNvPr id="8" name="Resim 7"/>
          <p:cNvPicPr/>
          <p:nvPr/>
        </p:nvPicPr>
        <p:blipFill>
          <a:blip r:embed="rId5"/>
          <a:stretch>
            <a:fillRect/>
          </a:stretch>
        </p:blipFill>
        <p:spPr>
          <a:xfrm>
            <a:off x="2671356" y="5164601"/>
            <a:ext cx="4050392" cy="134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2312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/>
              <a:t>Sweep</a:t>
            </a:r>
            <a:r>
              <a:rPr lang="tr-TR" b="1" dirty="0"/>
              <a:t>: Süpür/Sürükle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5496" y="548680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Draw&gt;</a:t>
            </a:r>
            <a:r>
              <a:rPr lang="tr-TR" dirty="0" err="1"/>
              <a:t>Modelling</a:t>
            </a:r>
            <a:r>
              <a:rPr lang="tr-TR" dirty="0"/>
              <a:t>&gt; </a:t>
            </a:r>
            <a:r>
              <a:rPr lang="tr-TR" dirty="0" err="1"/>
              <a:t>Sweep</a:t>
            </a:r>
            <a:endParaRPr lang="tr-TR" dirty="0"/>
          </a:p>
          <a:p>
            <a:r>
              <a:rPr lang="tr-TR" dirty="0" err="1"/>
              <a:t>Command</a:t>
            </a:r>
            <a:r>
              <a:rPr lang="tr-TR" dirty="0"/>
              <a:t>: </a:t>
            </a:r>
            <a:r>
              <a:rPr lang="tr-TR" dirty="0" err="1"/>
              <a:t>sweep</a:t>
            </a:r>
            <a:endParaRPr lang="tr-TR" dirty="0"/>
          </a:p>
        </p:txBody>
      </p:sp>
      <p:pic>
        <p:nvPicPr>
          <p:cNvPr id="10" name="Resim 9"/>
          <p:cNvPicPr/>
          <p:nvPr/>
        </p:nvPicPr>
        <p:blipFill>
          <a:blip r:embed="rId2"/>
          <a:stretch>
            <a:fillRect/>
          </a:stretch>
        </p:blipFill>
        <p:spPr>
          <a:xfrm>
            <a:off x="2051719" y="1052736"/>
            <a:ext cx="3960441" cy="3458125"/>
          </a:xfrm>
          <a:prstGeom prst="rect">
            <a:avLst/>
          </a:prstGeom>
        </p:spPr>
      </p:pic>
      <p:pic>
        <p:nvPicPr>
          <p:cNvPr id="11" name="Resim 10"/>
          <p:cNvPicPr/>
          <p:nvPr/>
        </p:nvPicPr>
        <p:blipFill>
          <a:blip r:embed="rId3"/>
          <a:stretch>
            <a:fillRect/>
          </a:stretch>
        </p:blipFill>
        <p:spPr>
          <a:xfrm>
            <a:off x="1822139" y="4605610"/>
            <a:ext cx="4419600" cy="20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Palatino Linotype" pitchFamily="18" charset="0"/>
              </a:rPr>
              <a:t>Loft</a:t>
            </a:r>
            <a:r>
              <a:rPr lang="tr-TR" b="1" i="1" dirty="0">
                <a:latin typeface="Palatino Linotype" pitchFamily="18" charset="0"/>
              </a:rPr>
              <a:t>: Kesit modeli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5496" y="548680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Loft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loft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27387" y="1340769"/>
            <a:ext cx="5220877" cy="2808312"/>
          </a:xfrm>
          <a:prstGeom prst="rect">
            <a:avLst/>
          </a:prstGeom>
        </p:spPr>
      </p:pic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451162" y="4400709"/>
            <a:ext cx="58578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1773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/>
              <a:t>Prespull</a:t>
            </a:r>
            <a:r>
              <a:rPr lang="tr-TR" b="1" i="1" dirty="0"/>
              <a:t>: Tut </a:t>
            </a:r>
            <a:r>
              <a:rPr lang="tr-TR" b="1" i="1" dirty="0" smtClean="0"/>
              <a:t>Çek</a:t>
            </a:r>
            <a:endParaRPr lang="tr-TR" b="1" i="1" dirty="0"/>
          </a:p>
        </p:txBody>
      </p:sp>
      <p:sp>
        <p:nvSpPr>
          <p:cNvPr id="9" name="Dikdörtgen 8"/>
          <p:cNvSpPr/>
          <p:nvPr/>
        </p:nvSpPr>
        <p:spPr>
          <a:xfrm>
            <a:off x="35496" y="548680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Prespull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Ctrl+Alt</a:t>
            </a:r>
            <a:r>
              <a:rPr lang="tr-TR" dirty="0">
                <a:latin typeface="Palatino Linotype" pitchFamily="18" charset="0"/>
              </a:rPr>
              <a:t> (Tut Çek)</a:t>
            </a:r>
          </a:p>
        </p:txBody>
      </p:sp>
      <p:pic>
        <p:nvPicPr>
          <p:cNvPr id="7" name="Resim 6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916832"/>
            <a:ext cx="7776863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Uygulama_1 </a:t>
            </a:r>
            <a:r>
              <a:rPr lang="tr-TR" dirty="0">
                <a:latin typeface="Palatino Linotype" pitchFamily="18" charset="0"/>
              </a:rPr>
              <a:t>Genişliği 10 ve yüksekliği 150 olan aşağıda gösterilen biçim ve boyutta bileşik katıyı </a:t>
            </a:r>
            <a:r>
              <a:rPr lang="tr-TR" dirty="0" smtClean="0">
                <a:latin typeface="Palatino Linotype" pitchFamily="18" charset="0"/>
              </a:rPr>
              <a:t>modelleyin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484785"/>
            <a:ext cx="856895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Uygulama_2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975273" y="1412776"/>
            <a:ext cx="6264696" cy="4293096"/>
          </a:xfrm>
          <a:prstGeom prst="rect">
            <a:avLst/>
          </a:prstGeom>
        </p:spPr>
      </p:pic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6660232" y="1268760"/>
            <a:ext cx="2195736" cy="169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Uygulama_3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890464" y="1700808"/>
            <a:ext cx="770485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Uygulama_4 </a:t>
            </a:r>
            <a:r>
              <a:rPr lang="tr-TR" dirty="0">
                <a:latin typeface="Palatino Linotype" pitchFamily="18" charset="0"/>
              </a:rPr>
              <a:t>Aşağıdaki şekli çizerek katı modelini oluşturunuz</a:t>
            </a:r>
            <a:r>
              <a:rPr lang="tr-TR" dirty="0" smtClean="0">
                <a:latin typeface="Palatino Linotype" pitchFamily="18" charset="0"/>
              </a:rPr>
              <a:t>.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672" y="1412776"/>
            <a:ext cx="576064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5663" y="44624"/>
            <a:ext cx="3643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Palatino Linotype" pitchFamily="18" charset="0"/>
              </a:rPr>
              <a:t>Katmanlarla Çalışma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5663" y="692696"/>
            <a:ext cx="8908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err="1"/>
              <a:t>AutoCAD</a:t>
            </a:r>
            <a:r>
              <a:rPr lang="tr-TR" dirty="0"/>
              <a:t>, Çizim yaparken farklı özellikli nesneleri farklı katmanlarda saklayarak kullanım kolaylığı, çizim organizasyonu ve proje yönetimi rahatlığı sağlamaktadır. </a:t>
            </a:r>
          </a:p>
        </p:txBody>
      </p:sp>
      <p:pic>
        <p:nvPicPr>
          <p:cNvPr id="8" name="Resim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7059"/>
            <a:ext cx="7776864" cy="4898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19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Uygulama_5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1340768"/>
            <a:ext cx="6120680" cy="47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Uygulama_6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828091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Uygulama_7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8496943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5496" y="97468"/>
            <a:ext cx="6181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3 Boyutlu Katı Nesnelerin Modellenmesi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35496" y="692696"/>
            <a:ext cx="2496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/>
              <a:t>Standart Nesneler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5496" y="1256856"/>
            <a:ext cx="2434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/>
              <a:t>Box: Dikdörtgen Prizma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7504" y="4365104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tr-TR" dirty="0" err="1">
                <a:latin typeface="Palatino Linotype"/>
                <a:ea typeface="Calibri"/>
                <a:cs typeface="Times New Roman"/>
              </a:rPr>
              <a:t>Corner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of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box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: bir başlangıç noktasının ardından iki karşılıklı köşe ve ardından yükseklik tanımlanır.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tr-TR" dirty="0">
                <a:latin typeface="Palatino Linotype"/>
                <a:ea typeface="Calibri"/>
                <a:cs typeface="Times New Roman"/>
              </a:rPr>
              <a:t>Center: belirlenen bir merkez çevresinde merkezden (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center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of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box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) karşılıklı köşelerden birinin uzaklığını belirleyip daha sonra yükseklik verilmesi gerekir.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tr-TR" dirty="0" err="1">
                <a:latin typeface="Palatino Linotype"/>
                <a:ea typeface="Calibri"/>
                <a:cs typeface="Times New Roman"/>
              </a:rPr>
              <a:t>Cube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: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box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komutunun oldukça sık kullanılan bir alt seçeneğidir.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Herbir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kenara eşit uzunluk vererek altı yüzlü bir birbirine eşit boyutta bir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küb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(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Cube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) elde edilir.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tr-TR" dirty="0" err="1">
                <a:latin typeface="Palatino Linotype"/>
                <a:ea typeface="Calibri"/>
                <a:cs typeface="Times New Roman"/>
              </a:rPr>
              <a:t>Lenght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: prizma, uzunluk (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Length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) seçilerek, genişlik ve yükseklik boyutlarıyla çizim yapılır.</a:t>
            </a:r>
            <a:endParaRPr lang="tr-TR" dirty="0">
              <a:effectLst/>
              <a:latin typeface="Palatino Linotype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56856"/>
            <a:ext cx="42767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35496" y="1844824"/>
            <a:ext cx="2515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Draw&gt;</a:t>
            </a:r>
            <a:r>
              <a:rPr lang="tr-TR" dirty="0" err="1"/>
              <a:t>Modelling</a:t>
            </a:r>
            <a:r>
              <a:rPr lang="tr-TR" dirty="0"/>
              <a:t>&gt;Box</a:t>
            </a:r>
          </a:p>
          <a:p>
            <a:r>
              <a:rPr lang="tr-TR" dirty="0" err="1"/>
              <a:t>Command</a:t>
            </a:r>
            <a:r>
              <a:rPr lang="tr-TR" dirty="0"/>
              <a:t>: </a:t>
            </a:r>
            <a:r>
              <a:rPr lang="tr-TR" dirty="0" err="1"/>
              <a:t>box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3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197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Palatino Linotype" pitchFamily="18" charset="0"/>
              </a:rPr>
              <a:t>Cylinder</a:t>
            </a:r>
            <a:r>
              <a:rPr lang="tr-TR" b="1" i="1" dirty="0">
                <a:latin typeface="Palatino Linotype" pitchFamily="18" charset="0"/>
              </a:rPr>
              <a:t>: Silindir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7504" y="4365104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cyl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center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point</a:t>
            </a:r>
            <a:r>
              <a:rPr lang="tr-TR" dirty="0">
                <a:latin typeface="Palatino Linotype" pitchFamily="18" charset="0"/>
              </a:rPr>
              <a:t> of </a:t>
            </a:r>
            <a:r>
              <a:rPr lang="tr-TR" dirty="0" err="1">
                <a:latin typeface="Palatino Linotype" pitchFamily="18" charset="0"/>
              </a:rPr>
              <a:t>base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[3P/2P/</a:t>
            </a:r>
            <a:r>
              <a:rPr lang="tr-TR" dirty="0" err="1">
                <a:latin typeface="Palatino Linotype" pitchFamily="18" charset="0"/>
              </a:rPr>
              <a:t>Ttr</a:t>
            </a:r>
            <a:r>
              <a:rPr lang="tr-TR" dirty="0">
                <a:latin typeface="Palatino Linotype" pitchFamily="18" charset="0"/>
              </a:rPr>
              <a:t>/</a:t>
            </a:r>
            <a:r>
              <a:rPr lang="tr-TR" dirty="0" err="1">
                <a:latin typeface="Palatino Linotype" pitchFamily="18" charset="0"/>
              </a:rPr>
              <a:t>Elliptical</a:t>
            </a:r>
            <a:r>
              <a:rPr lang="tr-TR" dirty="0">
                <a:latin typeface="Palatino Linotype" pitchFamily="18" charset="0"/>
              </a:rPr>
              <a:t>]: p1</a:t>
            </a: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base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radius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</a:t>
            </a:r>
            <a:r>
              <a:rPr lang="tr-TR" dirty="0" err="1">
                <a:latin typeface="Palatino Linotype" pitchFamily="18" charset="0"/>
              </a:rPr>
              <a:t>Diameter</a:t>
            </a:r>
            <a:r>
              <a:rPr lang="tr-TR" dirty="0">
                <a:latin typeface="Palatino Linotype" pitchFamily="18" charset="0"/>
              </a:rPr>
              <a:t>] : p2</a:t>
            </a: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height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[2Point/</a:t>
            </a:r>
            <a:r>
              <a:rPr lang="tr-TR" dirty="0" err="1">
                <a:latin typeface="Palatino Linotype" pitchFamily="18" charset="0"/>
              </a:rPr>
              <a:t>Axis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endpoint</a:t>
            </a:r>
            <a:r>
              <a:rPr lang="tr-TR" dirty="0">
                <a:latin typeface="Palatino Linotype" pitchFamily="18" charset="0"/>
              </a:rPr>
              <a:t>] : </a:t>
            </a:r>
            <a:r>
              <a:rPr lang="tr-TR" dirty="0" smtClean="0">
                <a:latin typeface="Palatino Linotype" pitchFamily="18" charset="0"/>
              </a:rPr>
              <a:t>p3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35496" y="632592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Cylinder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Cyl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78923"/>
            <a:ext cx="160972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7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Palatino Linotype" pitchFamily="18" charset="0"/>
              </a:rPr>
              <a:t>Cone</a:t>
            </a:r>
            <a:r>
              <a:rPr lang="tr-TR" b="1" i="1" dirty="0">
                <a:latin typeface="Palatino Linotype" pitchFamily="18" charset="0"/>
              </a:rPr>
              <a:t>: Koni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65545" y="5013176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tr-TR" dirty="0" err="1">
                <a:latin typeface="Palatino Linotype" pitchFamily="18" charset="0"/>
              </a:rPr>
              <a:t>Cone</a:t>
            </a:r>
            <a:r>
              <a:rPr lang="tr-TR" dirty="0">
                <a:latin typeface="Palatino Linotype" pitchFamily="18" charset="0"/>
              </a:rPr>
              <a:t> komutu verilir.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>
                <a:latin typeface="Palatino Linotype" pitchFamily="18" charset="0"/>
              </a:rPr>
              <a:t>Konin merkezi işaretlenir.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>
                <a:latin typeface="Palatino Linotype" pitchFamily="18" charset="0"/>
              </a:rPr>
              <a:t>Konin çap yada yarı çapı girilir. </a:t>
            </a:r>
            <a:r>
              <a:rPr lang="tr-TR" dirty="0" err="1">
                <a:latin typeface="Palatino Linotype" pitchFamily="18" charset="0"/>
              </a:rPr>
              <a:t>Enter</a:t>
            </a:r>
            <a:r>
              <a:rPr lang="tr-TR" dirty="0">
                <a:latin typeface="Palatino Linotype" pitchFamily="18" charset="0"/>
              </a:rPr>
              <a:t> ile onaylanır.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>
                <a:latin typeface="Palatino Linotype" pitchFamily="18" charset="0"/>
              </a:rPr>
              <a:t>Koninin yüksekliği girilir. </a:t>
            </a:r>
            <a:r>
              <a:rPr lang="tr-TR" dirty="0" err="1">
                <a:latin typeface="Palatino Linotype" pitchFamily="18" charset="0"/>
              </a:rPr>
              <a:t>Enter</a:t>
            </a:r>
            <a:r>
              <a:rPr lang="tr-TR" dirty="0">
                <a:latin typeface="Palatino Linotype" pitchFamily="18" charset="0"/>
              </a:rPr>
              <a:t> ile onaylanır.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5496" y="632592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Cone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Command:Cone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966173"/>
            <a:ext cx="50006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1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>
                <a:latin typeface="Palatino Linotype" pitchFamily="18" charset="0"/>
              </a:rPr>
              <a:t>Sphere: Küre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5496" y="632592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Sphere</a:t>
            </a: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sphere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165" y="17728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/>
              <a:t>Command:sphere</a:t>
            </a:r>
            <a:endParaRPr lang="tr-TR" dirty="0"/>
          </a:p>
          <a:p>
            <a:r>
              <a:rPr lang="tr-TR" dirty="0" err="1"/>
              <a:t>Specify</a:t>
            </a:r>
            <a:r>
              <a:rPr lang="tr-TR" dirty="0"/>
              <a:t> </a:t>
            </a:r>
            <a:r>
              <a:rPr lang="tr-TR" dirty="0" err="1"/>
              <a:t>center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[3P/2P/</a:t>
            </a:r>
            <a:r>
              <a:rPr lang="tr-TR" dirty="0" err="1"/>
              <a:t>Ttr</a:t>
            </a:r>
            <a:r>
              <a:rPr lang="tr-TR" dirty="0"/>
              <a:t>]:p1</a:t>
            </a:r>
          </a:p>
          <a:p>
            <a:r>
              <a:rPr lang="tr-TR" dirty="0" err="1"/>
              <a:t>Specify</a:t>
            </a:r>
            <a:r>
              <a:rPr lang="tr-TR" dirty="0"/>
              <a:t> </a:t>
            </a:r>
            <a:r>
              <a:rPr lang="tr-TR" dirty="0" err="1"/>
              <a:t>radius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[</a:t>
            </a:r>
            <a:r>
              <a:rPr lang="tr-TR" dirty="0" err="1"/>
              <a:t>Diameter</a:t>
            </a:r>
            <a:r>
              <a:rPr lang="tr-TR" dirty="0"/>
              <a:t>]:p2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39909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2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44624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Palatino Linotype" pitchFamily="18" charset="0"/>
              </a:rPr>
              <a:t>Pyramid</a:t>
            </a:r>
            <a:r>
              <a:rPr lang="tr-TR" b="1" i="1" dirty="0">
                <a:latin typeface="Palatino Linotype" pitchFamily="18" charset="0"/>
              </a:rPr>
              <a:t>: Piramit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43508" y="3789040"/>
            <a:ext cx="88569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>
                <a:latin typeface="Palatino Linotype" pitchFamily="18" charset="0"/>
              </a:rPr>
              <a:t>Edge</a:t>
            </a:r>
            <a:r>
              <a:rPr lang="tr-TR" b="1" dirty="0" smtClean="0">
                <a:latin typeface="Palatino Linotype" pitchFamily="18" charset="0"/>
              </a:rPr>
              <a:t>: </a:t>
            </a:r>
            <a:r>
              <a:rPr lang="tr-TR" dirty="0" smtClean="0">
                <a:latin typeface="Palatino Linotype" pitchFamily="18" charset="0"/>
              </a:rPr>
              <a:t>piramit </a:t>
            </a:r>
            <a:r>
              <a:rPr lang="tr-TR" dirty="0">
                <a:latin typeface="Palatino Linotype" pitchFamily="18" charset="0"/>
              </a:rPr>
              <a:t>kenar uzunluğu girilerek çizilir.</a:t>
            </a:r>
          </a:p>
          <a:p>
            <a:pPr lvl="0"/>
            <a:r>
              <a:rPr lang="tr-TR" b="1" dirty="0" err="1" smtClean="0">
                <a:latin typeface="Palatino Linotype" pitchFamily="18" charset="0"/>
              </a:rPr>
              <a:t>Sides</a:t>
            </a:r>
            <a:r>
              <a:rPr lang="tr-TR" b="1" dirty="0" smtClean="0">
                <a:latin typeface="Palatino Linotype" pitchFamily="18" charset="0"/>
              </a:rPr>
              <a:t>: </a:t>
            </a:r>
            <a:r>
              <a:rPr lang="tr-TR" dirty="0">
                <a:latin typeface="Palatino Linotype" pitchFamily="18" charset="0"/>
              </a:rPr>
              <a:t>Piramidin kaç kenarlı olacağına bu parametre ile karar verilir.</a:t>
            </a:r>
          </a:p>
          <a:p>
            <a:pPr lvl="0"/>
            <a:r>
              <a:rPr lang="tr-TR" b="1" dirty="0" smtClean="0">
                <a:latin typeface="Palatino Linotype" pitchFamily="18" charset="0"/>
              </a:rPr>
              <a:t>	2 </a:t>
            </a:r>
            <a:r>
              <a:rPr lang="tr-TR" b="1" dirty="0" err="1">
                <a:latin typeface="Palatino Linotype" pitchFamily="18" charset="0"/>
              </a:rPr>
              <a:t>Points</a:t>
            </a:r>
            <a:r>
              <a:rPr lang="tr-TR" b="1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pramidin</a:t>
            </a:r>
            <a:r>
              <a:rPr lang="tr-TR" dirty="0">
                <a:latin typeface="Palatino Linotype" pitchFamily="18" charset="0"/>
              </a:rPr>
              <a:t> yüksekliği iki nokta işaretlenerek tanımlanır.</a:t>
            </a:r>
          </a:p>
          <a:p>
            <a:pPr lvl="0"/>
            <a:r>
              <a:rPr lang="tr-TR" b="1" dirty="0" smtClean="0">
                <a:latin typeface="Palatino Linotype" pitchFamily="18" charset="0"/>
              </a:rPr>
              <a:t>	</a:t>
            </a:r>
            <a:r>
              <a:rPr lang="tr-TR" b="1" dirty="0" err="1" smtClean="0">
                <a:latin typeface="Palatino Linotype" pitchFamily="18" charset="0"/>
              </a:rPr>
              <a:t>Axis</a:t>
            </a:r>
            <a:r>
              <a:rPr lang="tr-TR" b="1" dirty="0" smtClean="0">
                <a:latin typeface="Palatino Linotype" pitchFamily="18" charset="0"/>
              </a:rPr>
              <a:t> </a:t>
            </a:r>
            <a:r>
              <a:rPr lang="tr-TR" b="1" dirty="0" err="1">
                <a:latin typeface="Palatino Linotype" pitchFamily="18" charset="0"/>
              </a:rPr>
              <a:t>Enpoint</a:t>
            </a:r>
            <a:r>
              <a:rPr lang="tr-TR" b="1" dirty="0">
                <a:latin typeface="Palatino Linotype" pitchFamily="18" charset="0"/>
              </a:rPr>
              <a:t>: </a:t>
            </a:r>
            <a:r>
              <a:rPr lang="tr-TR" dirty="0">
                <a:latin typeface="Palatino Linotype" pitchFamily="18" charset="0"/>
              </a:rPr>
              <a:t>Piramit çiziminde yüksekliği verirken tepe noktasının </a:t>
            </a:r>
            <a:r>
              <a:rPr lang="tr-TR" dirty="0" smtClean="0">
                <a:latin typeface="Palatino Linotype" pitchFamily="18" charset="0"/>
              </a:rPr>
              <a:t>	uzaydaki </a:t>
            </a:r>
            <a:r>
              <a:rPr lang="tr-TR" dirty="0">
                <a:latin typeface="Palatino Linotype" pitchFamily="18" charset="0"/>
              </a:rPr>
              <a:t>konumunu belirtmek mümkündür. Bu sayede piramidin </a:t>
            </a:r>
            <a:r>
              <a:rPr lang="tr-TR" dirty="0" smtClean="0">
                <a:latin typeface="Palatino Linotype" pitchFamily="18" charset="0"/>
              </a:rPr>
              <a:t>	yüksekliği </a:t>
            </a:r>
            <a:r>
              <a:rPr lang="tr-TR" dirty="0">
                <a:latin typeface="Palatino Linotype" pitchFamily="18" charset="0"/>
              </a:rPr>
              <a:t>de zeminle yaptığı açıda kendiliğinden ayarlanmış olacaktır.</a:t>
            </a:r>
          </a:p>
          <a:p>
            <a:pPr lvl="0"/>
            <a:r>
              <a:rPr lang="tr-TR" b="1" dirty="0" smtClean="0">
                <a:latin typeface="Palatino Linotype" pitchFamily="18" charset="0"/>
              </a:rPr>
              <a:t>	Top </a:t>
            </a:r>
            <a:r>
              <a:rPr lang="tr-TR" b="1" dirty="0">
                <a:latin typeface="Palatino Linotype" pitchFamily="18" charset="0"/>
              </a:rPr>
              <a:t>Radius: </a:t>
            </a:r>
            <a:r>
              <a:rPr lang="tr-TR" dirty="0">
                <a:latin typeface="Palatino Linotype" pitchFamily="18" charset="0"/>
              </a:rPr>
              <a:t>piramidin yüksekliğini belirlerken, kesik piramit </a:t>
            </a:r>
            <a:r>
              <a:rPr lang="tr-TR" dirty="0" smtClean="0">
                <a:latin typeface="Palatino Linotype" pitchFamily="18" charset="0"/>
              </a:rPr>
              <a:t>	oluşturmamıza </a:t>
            </a:r>
            <a:r>
              <a:rPr lang="tr-TR" dirty="0">
                <a:latin typeface="Palatino Linotype" pitchFamily="18" charset="0"/>
              </a:rPr>
              <a:t>olanak tanır. Bunun için kesik </a:t>
            </a:r>
            <a:r>
              <a:rPr lang="tr-TR" dirty="0" err="1">
                <a:latin typeface="Palatino Linotype" pitchFamily="18" charset="0"/>
              </a:rPr>
              <a:t>piramitin</a:t>
            </a:r>
            <a:r>
              <a:rPr lang="tr-TR" dirty="0">
                <a:latin typeface="Palatino Linotype" pitchFamily="18" charset="0"/>
              </a:rPr>
              <a:t> tabanı yanında </a:t>
            </a:r>
            <a:r>
              <a:rPr lang="tr-TR" dirty="0" smtClean="0">
                <a:latin typeface="Palatino Linotype" pitchFamily="18" charset="0"/>
              </a:rPr>
              <a:t>	tavanının </a:t>
            </a:r>
            <a:r>
              <a:rPr lang="tr-TR" dirty="0">
                <a:latin typeface="Palatino Linotype" pitchFamily="18" charset="0"/>
              </a:rPr>
              <a:t>da yarıçapını belirtmek gerekecektir.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5496" y="632592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Pyramid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pyr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495" y="1052736"/>
            <a:ext cx="37623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9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9290"/>
            <a:ext cx="458152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5496" y="44624"/>
            <a:ext cx="1579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Palatino Linotype" pitchFamily="18" charset="0"/>
              </a:rPr>
              <a:t>Wedge</a:t>
            </a:r>
            <a:r>
              <a:rPr lang="tr-TR" b="1" i="1" dirty="0">
                <a:latin typeface="Palatino Linotype" pitchFamily="18" charset="0"/>
              </a:rPr>
              <a:t>: Kama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43508" y="2924944"/>
            <a:ext cx="5364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we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first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corner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[Center]: p1</a:t>
            </a: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other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corner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</a:t>
            </a:r>
            <a:r>
              <a:rPr lang="tr-TR" dirty="0" err="1">
                <a:latin typeface="Palatino Linotype" pitchFamily="18" charset="0"/>
              </a:rPr>
              <a:t>Cube</a:t>
            </a:r>
            <a:r>
              <a:rPr lang="tr-TR" dirty="0">
                <a:latin typeface="Palatino Linotype" pitchFamily="18" charset="0"/>
              </a:rPr>
              <a:t>/</a:t>
            </a:r>
            <a:r>
              <a:rPr lang="tr-TR" dirty="0" err="1">
                <a:latin typeface="Palatino Linotype" pitchFamily="18" charset="0"/>
              </a:rPr>
              <a:t>Length</a:t>
            </a:r>
            <a:r>
              <a:rPr lang="tr-TR" dirty="0">
                <a:latin typeface="Palatino Linotype" pitchFamily="18" charset="0"/>
              </a:rPr>
              <a:t>]: p2</a:t>
            </a: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height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[2Point]: </a:t>
            </a:r>
            <a:r>
              <a:rPr lang="tr-TR" dirty="0" smtClean="0">
                <a:latin typeface="Palatino Linotype" pitchFamily="18" charset="0"/>
              </a:rPr>
              <a:t>p3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35496" y="632592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Wedge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</a:t>
            </a:r>
            <a:r>
              <a:rPr lang="tr-TR" dirty="0" err="1">
                <a:latin typeface="Palatino Linotype" pitchFamily="18" charset="0"/>
              </a:rPr>
              <a:t>we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75091" y="4365104"/>
            <a:ext cx="87893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tr-TR" dirty="0" err="1">
                <a:latin typeface="Palatino Linotype"/>
                <a:ea typeface="Calibri"/>
                <a:cs typeface="Times New Roman"/>
              </a:rPr>
              <a:t>Corner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of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Wedge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: bir başlangıç noktasının ardından iki karşılıklı köşe ve ardından yükseklik kullanılır.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tr-TR" dirty="0">
                <a:latin typeface="Palatino Linotype"/>
                <a:ea typeface="Calibri"/>
                <a:cs typeface="Times New Roman"/>
              </a:rPr>
              <a:t>Center: kullanıcının belirlediği bir merkezin çevresinde, merkezden karşılıklı köşelerden birinin uzaklığını belirleyip daha sonra yükseklik verilir.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tr-TR" dirty="0" err="1">
                <a:latin typeface="Palatino Linotype"/>
                <a:ea typeface="Calibri"/>
                <a:cs typeface="Times New Roman"/>
              </a:rPr>
              <a:t>Cube:alt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bir seçenektir aynı uzunluk kullanılarak çizilir.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tr-TR" dirty="0" err="1">
                <a:latin typeface="Palatino Linotype"/>
                <a:ea typeface="Calibri"/>
                <a:cs typeface="Times New Roman"/>
              </a:rPr>
              <a:t>Length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: üçgen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pirizmayı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Length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seçip,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genişik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ve yükseklik </a:t>
            </a:r>
            <a:r>
              <a:rPr lang="tr-TR" dirty="0" err="1">
                <a:latin typeface="Palatino Linotype"/>
                <a:ea typeface="Calibri"/>
                <a:cs typeface="Times New Roman"/>
              </a:rPr>
              <a:t>bauyutlarını</a:t>
            </a:r>
            <a:r>
              <a:rPr lang="tr-TR" dirty="0">
                <a:latin typeface="Palatino Linotype"/>
                <a:ea typeface="Calibri"/>
                <a:cs typeface="Times New Roman"/>
              </a:rPr>
              <a:t> girerek çizmek için kullanılır. </a:t>
            </a:r>
            <a:endParaRPr lang="tr-T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222" y="476672"/>
            <a:ext cx="42100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5496" y="44624"/>
            <a:ext cx="2169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>
                <a:latin typeface="Palatino Linotype" pitchFamily="18" charset="0"/>
              </a:rPr>
              <a:t>Torus</a:t>
            </a:r>
            <a:r>
              <a:rPr lang="tr-TR" b="1" i="1" dirty="0">
                <a:latin typeface="Palatino Linotype" pitchFamily="18" charset="0"/>
              </a:rPr>
              <a:t>: Halka-Simit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43508" y="2924944"/>
            <a:ext cx="5364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tor</a:t>
            </a: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center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point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[3P/2P/</a:t>
            </a:r>
            <a:r>
              <a:rPr lang="tr-TR" dirty="0" err="1">
                <a:latin typeface="Palatino Linotype" pitchFamily="18" charset="0"/>
              </a:rPr>
              <a:t>Ttr</a:t>
            </a:r>
            <a:r>
              <a:rPr lang="tr-TR" dirty="0">
                <a:latin typeface="Palatino Linotype" pitchFamily="18" charset="0"/>
              </a:rPr>
              <a:t>]: p1</a:t>
            </a: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radius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</a:t>
            </a:r>
            <a:r>
              <a:rPr lang="tr-TR" dirty="0" err="1">
                <a:latin typeface="Palatino Linotype" pitchFamily="18" charset="0"/>
              </a:rPr>
              <a:t>Diameter</a:t>
            </a:r>
            <a:r>
              <a:rPr lang="tr-TR" dirty="0">
                <a:latin typeface="Palatino Linotype" pitchFamily="18" charset="0"/>
              </a:rPr>
              <a:t>]: p2</a:t>
            </a:r>
          </a:p>
          <a:p>
            <a:r>
              <a:rPr lang="tr-TR" dirty="0" err="1">
                <a:latin typeface="Palatino Linotype" pitchFamily="18" charset="0"/>
              </a:rPr>
              <a:t>Specify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tube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radius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or</a:t>
            </a:r>
            <a:r>
              <a:rPr lang="tr-TR" dirty="0">
                <a:latin typeface="Palatino Linotype" pitchFamily="18" charset="0"/>
              </a:rPr>
              <a:t> [2Point/</a:t>
            </a:r>
            <a:r>
              <a:rPr lang="tr-TR" dirty="0" err="1">
                <a:latin typeface="Palatino Linotype" pitchFamily="18" charset="0"/>
              </a:rPr>
              <a:t>Diameter</a:t>
            </a:r>
            <a:r>
              <a:rPr lang="tr-TR" dirty="0">
                <a:latin typeface="Palatino Linotype" pitchFamily="18" charset="0"/>
              </a:rPr>
              <a:t>]: </a:t>
            </a:r>
            <a:r>
              <a:rPr lang="tr-TR" dirty="0" smtClean="0">
                <a:latin typeface="Palatino Linotype" pitchFamily="18" charset="0"/>
              </a:rPr>
              <a:t>p3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35496" y="632592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Palatino Linotype" pitchFamily="18" charset="0"/>
              </a:rPr>
              <a:t>Draw&gt;</a:t>
            </a:r>
            <a:r>
              <a:rPr lang="tr-TR" dirty="0" err="1">
                <a:latin typeface="Palatino Linotype" pitchFamily="18" charset="0"/>
              </a:rPr>
              <a:t>Modelling</a:t>
            </a:r>
            <a:r>
              <a:rPr lang="tr-TR" dirty="0">
                <a:latin typeface="Palatino Linotype" pitchFamily="18" charset="0"/>
              </a:rPr>
              <a:t>&gt; </a:t>
            </a:r>
            <a:r>
              <a:rPr lang="tr-TR" dirty="0" err="1">
                <a:latin typeface="Palatino Linotype" pitchFamily="18" charset="0"/>
              </a:rPr>
              <a:t>Torus</a:t>
            </a:r>
            <a:endParaRPr lang="tr-TR" dirty="0">
              <a:latin typeface="Palatino Linotype" pitchFamily="18" charset="0"/>
            </a:endParaRPr>
          </a:p>
          <a:p>
            <a:r>
              <a:rPr lang="tr-TR" dirty="0" err="1">
                <a:latin typeface="Palatino Linotype" pitchFamily="18" charset="0"/>
              </a:rPr>
              <a:t>Command</a:t>
            </a:r>
            <a:r>
              <a:rPr lang="tr-TR" dirty="0">
                <a:latin typeface="Palatino Linotype" pitchFamily="18" charset="0"/>
              </a:rPr>
              <a:t>: tor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07504" y="4386808"/>
            <a:ext cx="87893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err="1">
                <a:latin typeface="Palatino Linotype" pitchFamily="18" charset="0"/>
              </a:rPr>
              <a:t>AutoCAD’in</a:t>
            </a:r>
            <a:r>
              <a:rPr lang="tr-TR" dirty="0">
                <a:latin typeface="Palatino Linotype" pitchFamily="18" charset="0"/>
              </a:rPr>
              <a:t> </a:t>
            </a:r>
            <a:r>
              <a:rPr lang="tr-TR" dirty="0" err="1">
                <a:latin typeface="Palatino Linotype" pitchFamily="18" charset="0"/>
              </a:rPr>
              <a:t>Torus</a:t>
            </a:r>
            <a:r>
              <a:rPr lang="tr-TR" dirty="0">
                <a:latin typeface="Palatino Linotype" pitchFamily="18" charset="0"/>
              </a:rPr>
              <a:t> aracı kullanılarak bir rugby veya Amerikan futbolu topu benzeri bir nesne </a:t>
            </a:r>
            <a:r>
              <a:rPr lang="tr-TR" dirty="0" err="1">
                <a:latin typeface="Palatino Linotype" pitchFamily="18" charset="0"/>
              </a:rPr>
              <a:t>çizilebilinir</a:t>
            </a:r>
            <a:r>
              <a:rPr lang="tr-TR" dirty="0">
                <a:latin typeface="Palatino Linotype" pitchFamily="18" charset="0"/>
              </a:rPr>
              <a:t>. Bunun için </a:t>
            </a:r>
            <a:r>
              <a:rPr lang="tr-TR" dirty="0" err="1">
                <a:latin typeface="Palatino Linotype" pitchFamily="18" charset="0"/>
              </a:rPr>
              <a:t>Torus</a:t>
            </a:r>
            <a:r>
              <a:rPr lang="tr-TR" dirty="0">
                <a:latin typeface="Palatino Linotype" pitchFamily="18" charset="0"/>
              </a:rPr>
              <a:t> yarıçapını eksi (-) bir değerle yanıtlamak ve daha sonrada tüp çapına da artı (+) değer girmek gerekmektedir. Tüpün çap/yarıçap değeri, eksi olarak verilen </a:t>
            </a:r>
            <a:r>
              <a:rPr lang="tr-TR" dirty="0" err="1">
                <a:latin typeface="Palatino Linotype" pitchFamily="18" charset="0"/>
              </a:rPr>
              <a:t>torus</a:t>
            </a:r>
            <a:r>
              <a:rPr lang="tr-TR" dirty="0">
                <a:latin typeface="Palatino Linotype" pitchFamily="18" charset="0"/>
              </a:rPr>
              <a:t> değerinin artı olanından büyük olmalıdır</a:t>
            </a:r>
            <a:r>
              <a:rPr lang="tr-TR" dirty="0" smtClean="0">
                <a:latin typeface="Palatino Linotype" pitchFamily="18" charset="0"/>
              </a:rPr>
              <a:t>.</a:t>
            </a:r>
          </a:p>
          <a:p>
            <a:pPr algn="just"/>
            <a:endParaRPr lang="tr-TR" dirty="0">
              <a:latin typeface="Palatino Linotype" pitchFamily="18" charset="0"/>
            </a:endParaRPr>
          </a:p>
          <a:p>
            <a:pPr algn="just"/>
            <a:r>
              <a:rPr lang="tr-TR" b="1" dirty="0" smtClean="0">
                <a:latin typeface="Palatino Linotype" pitchFamily="18" charset="0"/>
              </a:rPr>
              <a:t>Örnek</a:t>
            </a:r>
            <a:r>
              <a:rPr lang="tr-TR" b="1" dirty="0">
                <a:latin typeface="Palatino Linotype" pitchFamily="18" charset="0"/>
              </a:rPr>
              <a:t>:</a:t>
            </a:r>
            <a:r>
              <a:rPr lang="tr-TR" dirty="0">
                <a:latin typeface="Palatino Linotype" pitchFamily="18" charset="0"/>
              </a:rPr>
              <a:t> Simidin toplam yarıçapını eksi değer olarak 190 (-190) girin. Daha sonra halkanın kendi yarıçapını “200” den büyük bir + değer 450 olarak girin </a:t>
            </a:r>
            <a:endParaRPr lang="tr-T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4747</TotalTime>
  <Words>776</Words>
  <Application>Microsoft Office PowerPoint</Application>
  <PresentationFormat>Ekran Gösterisi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ENM 108  Bilgisayar Destekli Teknik Resim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BLM 183  Bilgi Teknolojileri ve Uygulamaları</dc:title>
  <dc:creator>ikeskin</dc:creator>
  <cp:lastModifiedBy>k</cp:lastModifiedBy>
  <cp:revision>643</cp:revision>
  <dcterms:created xsi:type="dcterms:W3CDTF">2012-08-28T10:36:22Z</dcterms:created>
  <dcterms:modified xsi:type="dcterms:W3CDTF">2013-04-29T19:58:44Z</dcterms:modified>
</cp:coreProperties>
</file>