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309" r:id="rId2"/>
    <p:sldId id="357" r:id="rId3"/>
    <p:sldId id="385" r:id="rId4"/>
    <p:sldId id="359" r:id="rId5"/>
    <p:sldId id="386" r:id="rId6"/>
    <p:sldId id="387" r:id="rId7"/>
    <p:sldId id="360" r:id="rId8"/>
    <p:sldId id="361" r:id="rId9"/>
    <p:sldId id="362" r:id="rId10"/>
    <p:sldId id="363" r:id="rId11"/>
    <p:sldId id="364" r:id="rId12"/>
    <p:sldId id="366" r:id="rId13"/>
    <p:sldId id="365" r:id="rId14"/>
    <p:sldId id="374" r:id="rId15"/>
    <p:sldId id="380" r:id="rId16"/>
    <p:sldId id="384" r:id="rId17"/>
    <p:sldId id="383" r:id="rId18"/>
    <p:sldId id="377" r:id="rId19"/>
    <p:sldId id="389" r:id="rId20"/>
    <p:sldId id="390" r:id="rId21"/>
    <p:sldId id="391" r:id="rId22"/>
    <p:sldId id="367" r:id="rId23"/>
    <p:sldId id="368" r:id="rId24"/>
    <p:sldId id="369" r:id="rId25"/>
    <p:sldId id="370" r:id="rId26"/>
    <p:sldId id="371" r:id="rId27"/>
    <p:sldId id="378" r:id="rId28"/>
    <p:sldId id="379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70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64AB5-FDE7-4221-A56F-12C86847C2B3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3269A-5141-4702-8835-54E378C0C5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740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87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034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1867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AK(1.Sayf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7020272" y="0"/>
            <a:ext cx="1727200" cy="6837472"/>
          </a:xfrm>
          <a:prstGeom prst="rect">
            <a:avLst/>
          </a:prstGeom>
          <a:solidFill>
            <a:srgbClr val="C6D9F1"/>
          </a:solidFill>
          <a:ln w="9525">
            <a:solidFill>
              <a:srgbClr val="C6D9F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9 Metin kutusu"/>
          <p:cNvSpPr txBox="1"/>
          <p:nvPr userDrawn="1"/>
        </p:nvSpPr>
        <p:spPr>
          <a:xfrm>
            <a:off x="179512" y="6165304"/>
            <a:ext cx="28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KBUZEM</a:t>
            </a:r>
            <a:endParaRPr lang="tr-TR" sz="1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tr-TR" sz="1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Karabük Üniversitesi</a:t>
            </a:r>
          </a:p>
          <a:p>
            <a:pPr algn="l"/>
            <a:r>
              <a:rPr lang="tr-TR" sz="1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Uzaktan Eğitim Uygulama ve Araştırma Merkezi</a:t>
            </a:r>
            <a:endParaRPr lang="tr-TR" sz="1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2 Resim" descr="Logo_180_202_Modified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38706" cy="9361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 userDrawn="1">
            <p:ph type="ctrTitle"/>
          </p:nvPr>
        </p:nvSpPr>
        <p:spPr>
          <a:xfrm>
            <a:off x="251520" y="1988840"/>
            <a:ext cx="8640000" cy="2160000"/>
          </a:xfrm>
        </p:spPr>
        <p:txBody>
          <a:bodyPr>
            <a:noAutofit/>
          </a:bodyPr>
          <a:lstStyle>
            <a:lvl1pPr>
              <a:defRPr lang="tr-TR" sz="4400" b="1" kern="1200" dirty="0">
                <a:solidFill>
                  <a:srgbClr val="1F497D">
                    <a:lumMod val="20000"/>
                    <a:lumOff val="80000"/>
                  </a:srgb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DERSKODU</a:t>
            </a:r>
            <a:r>
              <a:rPr lang="tr-TR" b="1" dirty="0">
                <a:solidFill>
                  <a:srgbClr val="1F497D"/>
                </a:solidFill>
              </a:rPr>
              <a:t/>
            </a:r>
            <a:br>
              <a:rPr lang="tr-TR" b="1" dirty="0">
                <a:solidFill>
                  <a:srgbClr val="1F497D"/>
                </a:solidFill>
              </a:rPr>
            </a:br>
            <a:r>
              <a:rPr lang="tr-TR" b="1" dirty="0" smtClean="0">
                <a:solidFill>
                  <a:srgbClr val="1F497D"/>
                </a:solidFill>
              </a:rPr>
              <a:t>DERS ADI</a:t>
            </a:r>
            <a:endParaRPr lang="tr-TR" dirty="0"/>
          </a:p>
        </p:txBody>
      </p:sp>
      <p:sp>
        <p:nvSpPr>
          <p:cNvPr id="11" name="Alt Başlık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71600" y="4869160"/>
            <a:ext cx="7200000" cy="1440000"/>
          </a:xfrm>
        </p:spPr>
        <p:txBody>
          <a:bodyPr/>
          <a:lstStyle>
            <a:lvl1pPr algn="ctr">
              <a:buNone/>
              <a:defRPr lang="tr-TR" sz="2800" b="1" kern="1200" dirty="0" smtClean="0">
                <a:solidFill>
                  <a:prstClr val="white">
                    <a:lumMod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tr-TR" b="1" dirty="0" smtClean="0">
                <a:solidFill>
                  <a:prstClr val="white">
                    <a:lumMod val="75000"/>
                  </a:prstClr>
                </a:solidFill>
              </a:rPr>
              <a:t>Sorumlu Öğretim Elemanı Adı SOYADI</a:t>
            </a:r>
          </a:p>
          <a:p>
            <a:pPr lvl="0"/>
            <a:r>
              <a:rPr lang="tr-TR" sz="2400" b="1" dirty="0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Öğretim Elemanı E-Posta</a:t>
            </a:r>
            <a:endParaRPr lang="tr-TR" sz="2400" b="1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3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83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78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32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24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85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8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02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16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A0BE-9411-4C5A-9F65-69F4C896CA58}" type="datetimeFigureOut">
              <a:rPr lang="tr-TR" smtClean="0"/>
              <a:t>12.3.2014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2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ankeskin@gmail.com" TargetMode="External"/><Relationship Id="rId2" Type="http://schemas.openxmlformats.org/officeDocument/2006/relationships/hyperlink" Target="mailto:inankeskin@karabuk.edu.tr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ENM 108 </a:t>
            </a:r>
            <a:r>
              <a:rPr lang="tr-TR" dirty="0">
                <a:solidFill>
                  <a:schemeClr val="tx2"/>
                </a:solidFill>
              </a:rPr>
              <a:t/>
            </a:r>
            <a:br>
              <a:rPr lang="tr-TR" dirty="0">
                <a:solidFill>
                  <a:schemeClr val="tx2"/>
                </a:solidFill>
              </a:rPr>
            </a:br>
            <a:r>
              <a:rPr lang="tr-TR" dirty="0" smtClean="0">
                <a:solidFill>
                  <a:schemeClr val="tx2"/>
                </a:solidFill>
              </a:rPr>
              <a:t>Bilgisayar Destekli Teknik Resim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971600" y="4293096"/>
            <a:ext cx="7200000" cy="1440000"/>
          </a:xfrm>
        </p:spPr>
        <p:txBody>
          <a:bodyPr/>
          <a:lstStyle/>
          <a:p>
            <a:r>
              <a:rPr lang="tr-TR" dirty="0" err="1">
                <a:solidFill>
                  <a:schemeClr val="accent1"/>
                </a:solidFill>
              </a:rPr>
              <a:t>Yrd.Doç.Dr</a:t>
            </a:r>
            <a:r>
              <a:rPr lang="tr-TR" dirty="0">
                <a:solidFill>
                  <a:schemeClr val="accent1"/>
                </a:solidFill>
              </a:rPr>
              <a:t>. İnan KESKİN</a:t>
            </a:r>
          </a:p>
          <a:p>
            <a:pPr lvl="0"/>
            <a:r>
              <a:rPr lang="tr-TR" sz="1800" dirty="0" smtClean="0">
                <a:solidFill>
                  <a:srgbClr val="1F497D">
                    <a:lumMod val="20000"/>
                    <a:lumOff val="80000"/>
                  </a:srgbClr>
                </a:solidFill>
                <a:hlinkClick r:id="rId2"/>
              </a:rPr>
              <a:t>inankeskin@karabuk.edu.tr</a:t>
            </a:r>
            <a:r>
              <a:rPr lang="tr-TR" sz="1800" dirty="0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, </a:t>
            </a:r>
            <a:r>
              <a:rPr lang="tr-TR" sz="1800" dirty="0" smtClean="0">
                <a:solidFill>
                  <a:srgbClr val="1F497D">
                    <a:lumMod val="20000"/>
                    <a:lumOff val="80000"/>
                  </a:srgbClr>
                </a:solidFill>
                <a:hlinkClick r:id="rId3"/>
              </a:rPr>
              <a:t>inankeskin@gmail.com</a:t>
            </a:r>
            <a:r>
              <a:rPr lang="tr-TR" sz="1800" dirty="0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 </a:t>
            </a:r>
            <a:endParaRPr lang="tr-TR" sz="18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7020272" y="667986"/>
            <a:ext cx="17281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tr-TR" sz="2600" b="1" dirty="0" smtClean="0">
                <a:solidFill>
                  <a:srgbClr val="1F497D"/>
                </a:solidFill>
                <a:latin typeface="Calibri" pitchFamily="34" charset="0"/>
              </a:rPr>
              <a:t>3. HAFTA</a:t>
            </a:r>
            <a:endParaRPr lang="tr-TR" sz="26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8000" y="116632"/>
            <a:ext cx="6053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latin typeface="Palatino Linotype" pitchFamily="18" charset="0"/>
              </a:rPr>
              <a:t>Çokgen Çizmek (</a:t>
            </a:r>
            <a:r>
              <a:rPr lang="tr-TR" sz="2800" b="1" dirty="0" err="1">
                <a:latin typeface="Palatino Linotype" pitchFamily="18" charset="0"/>
              </a:rPr>
              <a:t>Polygon</a:t>
            </a:r>
            <a:r>
              <a:rPr lang="tr-TR" sz="2800" b="1" dirty="0">
                <a:latin typeface="Palatino Linotype" pitchFamily="18" charset="0"/>
              </a:rPr>
              <a:t> Komutu)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0007" y="1700808"/>
            <a:ext cx="6580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Palatino Linotype" pitchFamily="18" charset="0"/>
              </a:rPr>
              <a:t>POLYGON </a:t>
            </a:r>
            <a:r>
              <a:rPr lang="tr-TR" b="1" dirty="0" err="1">
                <a:latin typeface="Palatino Linotype" pitchFamily="18" charset="0"/>
              </a:rPr>
              <a:t>Enter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number</a:t>
            </a:r>
            <a:r>
              <a:rPr lang="tr-TR" b="1" dirty="0">
                <a:latin typeface="Palatino Linotype" pitchFamily="18" charset="0"/>
              </a:rPr>
              <a:t> of </a:t>
            </a:r>
            <a:r>
              <a:rPr lang="tr-TR" b="1" dirty="0" err="1">
                <a:latin typeface="Palatino Linotype" pitchFamily="18" charset="0"/>
              </a:rPr>
              <a:t>sides</a:t>
            </a:r>
            <a:r>
              <a:rPr lang="tr-TR" b="1" dirty="0">
                <a:latin typeface="Palatino Linotype" pitchFamily="18" charset="0"/>
              </a:rPr>
              <a:t> &lt;4&gt;: </a:t>
            </a:r>
            <a:r>
              <a:rPr lang="tr-TR" dirty="0">
                <a:latin typeface="Palatino Linotype" pitchFamily="18" charset="0"/>
              </a:rPr>
              <a:t>Çokgenin kenar sayısı belirlenir. 3 ile 1024 arasında bir sayı girilmelidir. Örneğin 6 girilirse; 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Specify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center</a:t>
            </a:r>
            <a:r>
              <a:rPr lang="tr-TR" b="1" dirty="0">
                <a:latin typeface="Palatino Linotype" pitchFamily="18" charset="0"/>
              </a:rPr>
              <a:t> of </a:t>
            </a:r>
            <a:r>
              <a:rPr lang="tr-TR" b="1" dirty="0" err="1">
                <a:latin typeface="Palatino Linotype" pitchFamily="18" charset="0"/>
              </a:rPr>
              <a:t>polygon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or</a:t>
            </a:r>
            <a:r>
              <a:rPr lang="tr-TR" b="1" dirty="0">
                <a:latin typeface="Palatino Linotype" pitchFamily="18" charset="0"/>
              </a:rPr>
              <a:t> [</a:t>
            </a:r>
            <a:r>
              <a:rPr lang="tr-TR" b="1" dirty="0" err="1">
                <a:latin typeface="Palatino Linotype" pitchFamily="18" charset="0"/>
              </a:rPr>
              <a:t>Edge</a:t>
            </a:r>
            <a:r>
              <a:rPr lang="tr-TR" b="1" dirty="0">
                <a:latin typeface="Palatino Linotype" pitchFamily="18" charset="0"/>
              </a:rPr>
              <a:t>]: </a:t>
            </a:r>
            <a:r>
              <a:rPr lang="tr-TR" dirty="0">
                <a:latin typeface="Palatino Linotype" pitchFamily="18" charset="0"/>
              </a:rPr>
              <a:t>Çokgenin merkez noktası belirlenir. 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Enter</a:t>
            </a:r>
            <a:r>
              <a:rPr lang="tr-TR" b="1" dirty="0">
                <a:latin typeface="Palatino Linotype" pitchFamily="18" charset="0"/>
              </a:rPr>
              <a:t> an </a:t>
            </a:r>
            <a:r>
              <a:rPr lang="tr-TR" b="1" dirty="0" err="1">
                <a:latin typeface="Palatino Linotype" pitchFamily="18" charset="0"/>
              </a:rPr>
              <a:t>option</a:t>
            </a:r>
            <a:r>
              <a:rPr lang="tr-TR" b="1" dirty="0">
                <a:latin typeface="Palatino Linotype" pitchFamily="18" charset="0"/>
              </a:rPr>
              <a:t> [</a:t>
            </a:r>
            <a:r>
              <a:rPr lang="tr-TR" b="1" dirty="0" err="1">
                <a:latin typeface="Palatino Linotype" pitchFamily="18" charset="0"/>
              </a:rPr>
              <a:t>Inscribed</a:t>
            </a:r>
            <a:r>
              <a:rPr lang="tr-TR" b="1" dirty="0">
                <a:latin typeface="Palatino Linotype" pitchFamily="18" charset="0"/>
              </a:rPr>
              <a:t> in </a:t>
            </a:r>
            <a:r>
              <a:rPr lang="tr-TR" b="1" dirty="0" err="1">
                <a:latin typeface="Palatino Linotype" pitchFamily="18" charset="0"/>
              </a:rPr>
              <a:t>circle</a:t>
            </a:r>
            <a:r>
              <a:rPr lang="tr-TR" b="1" dirty="0">
                <a:latin typeface="Palatino Linotype" pitchFamily="18" charset="0"/>
              </a:rPr>
              <a:t>/</a:t>
            </a:r>
            <a:r>
              <a:rPr lang="tr-TR" b="1" dirty="0" err="1">
                <a:latin typeface="Palatino Linotype" pitchFamily="18" charset="0"/>
              </a:rPr>
              <a:t>Circumscribed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about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circle</a:t>
            </a:r>
            <a:r>
              <a:rPr lang="tr-TR" b="1" dirty="0">
                <a:latin typeface="Palatino Linotype" pitchFamily="18" charset="0"/>
              </a:rPr>
              <a:t>]&lt;I&gt;: </a:t>
            </a:r>
            <a:r>
              <a:rPr lang="tr-TR" dirty="0">
                <a:latin typeface="Palatino Linotype" pitchFamily="18" charset="0"/>
              </a:rPr>
              <a:t>Çokgenin dairenin içine mi dışına mı çizileceği belirlenir. Dairenin içine çizilecekse geçerli seçim &lt;I&gt; ile devam edilir. 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Specify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radius</a:t>
            </a:r>
            <a:r>
              <a:rPr lang="tr-TR" b="1" dirty="0">
                <a:latin typeface="Palatino Linotype" pitchFamily="18" charset="0"/>
              </a:rPr>
              <a:t> of </a:t>
            </a:r>
            <a:r>
              <a:rPr lang="tr-TR" b="1" dirty="0" err="1">
                <a:latin typeface="Palatino Linotype" pitchFamily="18" charset="0"/>
              </a:rPr>
              <a:t>circle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Dairenin yarıçap değeri girilir.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987824" y="4759984"/>
            <a:ext cx="6073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err="1">
                <a:latin typeface="Palatino Linotype" pitchFamily="18" charset="0"/>
              </a:rPr>
              <a:t>Enter</a:t>
            </a:r>
            <a:r>
              <a:rPr lang="tr-TR" b="1" dirty="0">
                <a:latin typeface="Palatino Linotype" pitchFamily="18" charset="0"/>
              </a:rPr>
              <a:t> an </a:t>
            </a:r>
            <a:r>
              <a:rPr lang="tr-TR" b="1" dirty="0" err="1">
                <a:latin typeface="Palatino Linotype" pitchFamily="18" charset="0"/>
              </a:rPr>
              <a:t>option</a:t>
            </a:r>
            <a:r>
              <a:rPr lang="tr-TR" b="1" dirty="0">
                <a:latin typeface="Palatino Linotype" pitchFamily="18" charset="0"/>
              </a:rPr>
              <a:t> [</a:t>
            </a:r>
            <a:r>
              <a:rPr lang="tr-TR" b="1" dirty="0" err="1">
                <a:latin typeface="Palatino Linotype" pitchFamily="18" charset="0"/>
              </a:rPr>
              <a:t>Inscribed</a:t>
            </a:r>
            <a:r>
              <a:rPr lang="tr-TR" b="1" dirty="0">
                <a:latin typeface="Palatino Linotype" pitchFamily="18" charset="0"/>
              </a:rPr>
              <a:t> in </a:t>
            </a:r>
            <a:r>
              <a:rPr lang="tr-TR" b="1" dirty="0" err="1">
                <a:latin typeface="Palatino Linotype" pitchFamily="18" charset="0"/>
              </a:rPr>
              <a:t>circle</a:t>
            </a:r>
            <a:r>
              <a:rPr lang="tr-TR" b="1" dirty="0">
                <a:latin typeface="Palatino Linotype" pitchFamily="18" charset="0"/>
              </a:rPr>
              <a:t>/</a:t>
            </a:r>
            <a:r>
              <a:rPr lang="tr-TR" b="1" dirty="0" err="1">
                <a:latin typeface="Palatino Linotype" pitchFamily="18" charset="0"/>
              </a:rPr>
              <a:t>Circumscribed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about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circle</a:t>
            </a:r>
            <a:r>
              <a:rPr lang="tr-TR" b="1" dirty="0">
                <a:latin typeface="Palatino Linotype" pitchFamily="18" charset="0"/>
              </a:rPr>
              <a:t>]&lt;I&gt;:</a:t>
            </a:r>
            <a:r>
              <a:rPr lang="tr-TR" dirty="0">
                <a:latin typeface="Palatino Linotype" pitchFamily="18" charset="0"/>
              </a:rPr>
              <a:t>Çokgen dairenin dışına çizilecekse C ile devam edilir. 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Specify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radius</a:t>
            </a:r>
            <a:r>
              <a:rPr lang="tr-TR" b="1" dirty="0">
                <a:latin typeface="Palatino Linotype" pitchFamily="18" charset="0"/>
              </a:rPr>
              <a:t> of </a:t>
            </a:r>
            <a:r>
              <a:rPr lang="tr-TR" b="1" dirty="0" err="1">
                <a:latin typeface="Palatino Linotype" pitchFamily="18" charset="0"/>
              </a:rPr>
              <a:t>circle</a:t>
            </a:r>
            <a:r>
              <a:rPr lang="tr-TR" b="1" dirty="0">
                <a:latin typeface="Palatino Linotype" pitchFamily="18" charset="0"/>
              </a:rPr>
              <a:t>:</a:t>
            </a:r>
            <a:r>
              <a:rPr lang="tr-TR" dirty="0">
                <a:latin typeface="Palatino Linotype" pitchFamily="18" charset="0"/>
              </a:rPr>
              <a:t> Dairenin yarıçap değeri girilir. Örneğin 25 girilirse Şekil 18’deki çokgen çizilir</a:t>
            </a:r>
          </a:p>
        </p:txBody>
      </p:sp>
      <p:pic>
        <p:nvPicPr>
          <p:cNvPr id="6" name="Resi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96" y="1916832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/>
          <p:nvPr/>
        </p:nvPicPr>
        <p:blipFill>
          <a:blip r:embed="rId3"/>
          <a:stretch>
            <a:fillRect/>
          </a:stretch>
        </p:blipFill>
        <p:spPr>
          <a:xfrm>
            <a:off x="713185" y="4581368"/>
            <a:ext cx="2160000" cy="216000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07504" y="725795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Palatino Linotype" pitchFamily="18" charset="0"/>
              </a:rPr>
              <a:t>Komut satırı-POLYGON veya POL </a:t>
            </a:r>
          </a:p>
          <a:p>
            <a:r>
              <a:rPr lang="tr-TR" sz="2400" dirty="0">
                <a:latin typeface="Palatino Linotype" pitchFamily="18" charset="0"/>
              </a:rPr>
              <a:t>Menü çubuğu-Draw-</a:t>
            </a:r>
            <a:r>
              <a:rPr lang="tr-TR" sz="2400" dirty="0" err="1">
                <a:latin typeface="Palatino Linotype" pitchFamily="18" charset="0"/>
              </a:rPr>
              <a:t>Polygon</a:t>
            </a:r>
            <a:r>
              <a:rPr lang="tr-TR" sz="2400" dirty="0">
                <a:latin typeface="Palatino Linotype" pitchFamily="18" charset="0"/>
              </a:rPr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37" y="776044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7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000" y="116632"/>
            <a:ext cx="6053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latin typeface="Palatino Linotype" pitchFamily="18" charset="0"/>
              </a:rPr>
              <a:t>Çokgen Çizmek (</a:t>
            </a:r>
            <a:r>
              <a:rPr lang="tr-TR" sz="2800" b="1" dirty="0" err="1">
                <a:latin typeface="Palatino Linotype" pitchFamily="18" charset="0"/>
              </a:rPr>
              <a:t>Polygon</a:t>
            </a:r>
            <a:r>
              <a:rPr lang="tr-TR" sz="2800" b="1" dirty="0">
                <a:latin typeface="Palatino Linotype" pitchFamily="18" charset="0"/>
              </a:rPr>
              <a:t> Komutu)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7504" y="692696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Palatino Linotype" pitchFamily="18" charset="0"/>
              </a:rPr>
              <a:t>Komut çalıştırıldıktan sonra; </a:t>
            </a:r>
          </a:p>
          <a:p>
            <a:pPr algn="just"/>
            <a:r>
              <a:rPr lang="tr-TR" dirty="0">
                <a:latin typeface="Palatino Linotype" pitchFamily="18" charset="0"/>
              </a:rPr>
              <a:t> </a:t>
            </a:r>
          </a:p>
          <a:p>
            <a:pPr algn="just"/>
            <a:r>
              <a:rPr lang="tr-TR" b="1" dirty="0">
                <a:latin typeface="Palatino Linotype" pitchFamily="18" charset="0"/>
              </a:rPr>
              <a:t>POLYGON </a:t>
            </a:r>
            <a:r>
              <a:rPr lang="tr-TR" b="1" dirty="0" err="1">
                <a:latin typeface="Palatino Linotype" pitchFamily="18" charset="0"/>
              </a:rPr>
              <a:t>Enter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number</a:t>
            </a:r>
            <a:r>
              <a:rPr lang="tr-TR" b="1" dirty="0">
                <a:latin typeface="Palatino Linotype" pitchFamily="18" charset="0"/>
              </a:rPr>
              <a:t> of </a:t>
            </a:r>
            <a:r>
              <a:rPr lang="tr-TR" b="1" dirty="0" err="1">
                <a:latin typeface="Palatino Linotype" pitchFamily="18" charset="0"/>
              </a:rPr>
              <a:t>sides</a:t>
            </a:r>
            <a:r>
              <a:rPr lang="tr-TR" b="1" dirty="0">
                <a:latin typeface="Palatino Linotype" pitchFamily="18" charset="0"/>
              </a:rPr>
              <a:t> &lt;4&gt;: </a:t>
            </a:r>
            <a:r>
              <a:rPr lang="tr-TR" dirty="0">
                <a:latin typeface="Palatino Linotype" pitchFamily="18" charset="0"/>
              </a:rPr>
              <a:t>Çokgenin kenar sayısı belirlenir. Örneğin 6 girilirse: 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Specify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center</a:t>
            </a:r>
            <a:r>
              <a:rPr lang="tr-TR" b="1" dirty="0">
                <a:latin typeface="Palatino Linotype" pitchFamily="18" charset="0"/>
              </a:rPr>
              <a:t> of </a:t>
            </a:r>
            <a:r>
              <a:rPr lang="tr-TR" b="1" dirty="0" err="1">
                <a:latin typeface="Palatino Linotype" pitchFamily="18" charset="0"/>
              </a:rPr>
              <a:t>polygon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or</a:t>
            </a:r>
            <a:r>
              <a:rPr lang="tr-TR" b="1" dirty="0">
                <a:latin typeface="Palatino Linotype" pitchFamily="18" charset="0"/>
              </a:rPr>
              <a:t> [</a:t>
            </a:r>
            <a:r>
              <a:rPr lang="tr-TR" b="1" dirty="0" err="1">
                <a:latin typeface="Palatino Linotype" pitchFamily="18" charset="0"/>
              </a:rPr>
              <a:t>Edge</a:t>
            </a:r>
            <a:r>
              <a:rPr lang="tr-TR" b="1" dirty="0">
                <a:latin typeface="Palatino Linotype" pitchFamily="18" charset="0"/>
              </a:rPr>
              <a:t>]: </a:t>
            </a:r>
            <a:r>
              <a:rPr lang="tr-TR" dirty="0">
                <a:latin typeface="Palatino Linotype" pitchFamily="18" charset="0"/>
              </a:rPr>
              <a:t>Çokgeni kenarından yararlanarak çizmek için E ile devam edilir. 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Specify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first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endpoint</a:t>
            </a:r>
            <a:r>
              <a:rPr lang="tr-TR" b="1" dirty="0">
                <a:latin typeface="Palatino Linotype" pitchFamily="18" charset="0"/>
              </a:rPr>
              <a:t> of </a:t>
            </a:r>
            <a:r>
              <a:rPr lang="tr-TR" b="1" dirty="0" err="1">
                <a:latin typeface="Palatino Linotype" pitchFamily="18" charset="0"/>
              </a:rPr>
              <a:t>edge</a:t>
            </a:r>
            <a:r>
              <a:rPr lang="tr-TR" b="1" dirty="0" smtClean="0">
                <a:latin typeface="Palatino Linotype" pitchFamily="18" charset="0"/>
              </a:rPr>
              <a:t>: </a:t>
            </a:r>
            <a:r>
              <a:rPr lang="tr-TR" dirty="0" smtClean="0">
                <a:latin typeface="Palatino Linotype" pitchFamily="18" charset="0"/>
              </a:rPr>
              <a:t>Kenarın </a:t>
            </a:r>
            <a:r>
              <a:rPr lang="tr-TR" dirty="0">
                <a:latin typeface="Palatino Linotype" pitchFamily="18" charset="0"/>
              </a:rPr>
              <a:t>ilk noktası belirlenir. 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Specify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second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endpoint</a:t>
            </a:r>
            <a:r>
              <a:rPr lang="tr-TR" b="1" dirty="0">
                <a:latin typeface="Palatino Linotype" pitchFamily="18" charset="0"/>
              </a:rPr>
              <a:t> of </a:t>
            </a:r>
            <a:r>
              <a:rPr lang="tr-TR" b="1" dirty="0" err="1">
                <a:latin typeface="Palatino Linotype" pitchFamily="18" charset="0"/>
              </a:rPr>
              <a:t>edge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Kenarın ikinci noktası belirlenir. Eğer kenar uzunluğu girilmek isteniyorsa fare istenilen yöne sürüklenir ve uzunluk değeri girilir. Bu sırada &lt;</a:t>
            </a:r>
            <a:r>
              <a:rPr lang="tr-TR" dirty="0" err="1">
                <a:latin typeface="Palatino Linotype" pitchFamily="18" charset="0"/>
              </a:rPr>
              <a:t>ortho</a:t>
            </a:r>
            <a:r>
              <a:rPr lang="tr-TR" dirty="0">
                <a:latin typeface="Palatino Linotype" pitchFamily="18" charset="0"/>
              </a:rPr>
              <a:t> on&gt; durumunda olmasının çokgenin düzgün konumda çizilmesini sağlayacağı unutulmamalıdır </a:t>
            </a:r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59832" y="3832017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3372" y="188640"/>
            <a:ext cx="5299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Palatino Linotype" pitchFamily="18" charset="0"/>
              </a:rPr>
              <a:t>Elips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en-GB" sz="2800" b="1" dirty="0" err="1">
                <a:latin typeface="Palatino Linotype" pitchFamily="18" charset="0"/>
              </a:rPr>
              <a:t>Çizmek</a:t>
            </a:r>
            <a:r>
              <a:rPr lang="en-GB" sz="2800" b="1" dirty="0">
                <a:latin typeface="Palatino Linotype" pitchFamily="18" charset="0"/>
              </a:rPr>
              <a:t> (Ellipse </a:t>
            </a:r>
            <a:r>
              <a:rPr lang="en-GB" sz="2800" b="1" dirty="0" err="1">
                <a:latin typeface="Palatino Linotype" pitchFamily="18" charset="0"/>
              </a:rPr>
              <a:t>Komutu</a:t>
            </a:r>
            <a:r>
              <a:rPr lang="en-GB" sz="2800" b="1" dirty="0">
                <a:latin typeface="Palatino Linotype" pitchFamily="18" charset="0"/>
              </a:rPr>
              <a:t>)</a:t>
            </a:r>
            <a:endParaRPr lang="tr-TR" sz="2800" b="1" dirty="0">
              <a:latin typeface="Palatino Linotype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703789"/>
            <a:ext cx="3744416" cy="14209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kdörtgen 3"/>
          <p:cNvSpPr/>
          <p:nvPr/>
        </p:nvSpPr>
        <p:spPr>
          <a:xfrm>
            <a:off x="107504" y="998788"/>
            <a:ext cx="4935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Palatino Linotype" pitchFamily="18" charset="0"/>
              </a:rPr>
              <a:t>Komut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satırı</a:t>
            </a:r>
            <a:r>
              <a:rPr lang="en-GB" sz="2400" dirty="0">
                <a:latin typeface="Palatino Linotype" pitchFamily="18" charset="0"/>
              </a:rPr>
              <a:t>-ELLIPSE </a:t>
            </a:r>
            <a:r>
              <a:rPr lang="en-GB" sz="2400" dirty="0" err="1">
                <a:latin typeface="Palatino Linotype" pitchFamily="18" charset="0"/>
              </a:rPr>
              <a:t>veya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smtClean="0">
                <a:latin typeface="Palatino Linotype" pitchFamily="18" charset="0"/>
              </a:rPr>
              <a:t>EL</a:t>
            </a:r>
            <a:endParaRPr lang="tr-TR" sz="2400" dirty="0">
              <a:latin typeface="Palatino Linotype" pitchFamily="18" charset="0"/>
            </a:endParaRPr>
          </a:p>
          <a:p>
            <a:r>
              <a:rPr lang="en-GB" sz="2400" dirty="0" err="1">
                <a:latin typeface="Palatino Linotype" pitchFamily="18" charset="0"/>
              </a:rPr>
              <a:t>Menü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çubuğu</a:t>
            </a:r>
            <a:r>
              <a:rPr lang="en-GB" sz="2400" dirty="0">
                <a:latin typeface="Palatino Linotype" pitchFamily="18" charset="0"/>
              </a:rPr>
              <a:t>-Draw-Ellipse </a:t>
            </a:r>
            <a:endParaRPr lang="tr-TR" sz="2400" dirty="0">
              <a:latin typeface="Palatino Linotyp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16" y="1035598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07504" y="1772816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latin typeface="Palatino Linotype" pitchFamily="18" charset="0"/>
              </a:rPr>
              <a:t>Command:</a:t>
            </a:r>
            <a:r>
              <a:rPr lang="en-GB" dirty="0">
                <a:latin typeface="Palatino Linotype" pitchFamily="18" charset="0"/>
              </a:rPr>
              <a:t> el</a:t>
            </a:r>
            <a:endParaRPr lang="tr-TR" dirty="0">
              <a:latin typeface="Palatino Linotype" pitchFamily="18" charset="0"/>
            </a:endParaRPr>
          </a:p>
          <a:p>
            <a:pPr algn="just"/>
            <a:r>
              <a:rPr lang="en-GB" b="1" dirty="0">
                <a:latin typeface="Palatino Linotype" pitchFamily="18" charset="0"/>
              </a:rPr>
              <a:t>ELLIPSE</a:t>
            </a:r>
            <a:endParaRPr lang="tr-TR" dirty="0">
              <a:latin typeface="Palatino Linotype" pitchFamily="18" charset="0"/>
            </a:endParaRPr>
          </a:p>
          <a:p>
            <a:pPr algn="just"/>
            <a:r>
              <a:rPr lang="en-GB" b="1" dirty="0">
                <a:latin typeface="Palatino Linotype" pitchFamily="18" charset="0"/>
              </a:rPr>
              <a:t>Specify axis endpoint of </a:t>
            </a:r>
            <a:r>
              <a:rPr lang="en-GB" b="1" dirty="0" err="1">
                <a:latin typeface="Palatino Linotype" pitchFamily="18" charset="0"/>
              </a:rPr>
              <a:t>elipse</a:t>
            </a:r>
            <a:r>
              <a:rPr lang="en-GB" b="1" dirty="0">
                <a:latin typeface="Palatino Linotype" pitchFamily="18" charset="0"/>
              </a:rPr>
              <a:t> or [Arc/</a:t>
            </a:r>
            <a:r>
              <a:rPr lang="en-GB" b="1" dirty="0" err="1">
                <a:latin typeface="Palatino Linotype" pitchFamily="18" charset="0"/>
              </a:rPr>
              <a:t>Center</a:t>
            </a:r>
            <a:r>
              <a:rPr lang="en-GB" b="1" dirty="0">
                <a:latin typeface="Palatino Linotype" pitchFamily="18" charset="0"/>
              </a:rPr>
              <a:t>]: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Elipsin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esas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ekseninin</a:t>
            </a:r>
            <a:r>
              <a:rPr lang="en-GB" dirty="0">
                <a:latin typeface="Palatino Linotype" pitchFamily="18" charset="0"/>
              </a:rPr>
              <a:t> (major axis) ilk </a:t>
            </a:r>
            <a:r>
              <a:rPr lang="en-GB" dirty="0" err="1">
                <a:latin typeface="Palatino Linotype" pitchFamily="18" charset="0"/>
              </a:rPr>
              <a:t>uç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noktası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belirlenir</a:t>
            </a:r>
            <a:r>
              <a:rPr lang="en-GB" dirty="0">
                <a:latin typeface="Palatino Linotype" pitchFamily="18" charset="0"/>
              </a:rPr>
              <a:t>.</a:t>
            </a:r>
            <a:endParaRPr lang="tr-TR" dirty="0">
              <a:latin typeface="Palatino Linotype" pitchFamily="18" charset="0"/>
            </a:endParaRPr>
          </a:p>
          <a:p>
            <a:pPr algn="just"/>
            <a:r>
              <a:rPr lang="en-GB" b="1" dirty="0">
                <a:latin typeface="Palatino Linotype" pitchFamily="18" charset="0"/>
              </a:rPr>
              <a:t>Specify other endpoint of axis: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Esas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eksenin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diğer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uç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noktası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belirlenir</a:t>
            </a:r>
            <a:r>
              <a:rPr lang="en-GB" dirty="0">
                <a:latin typeface="Palatino Linotype" pitchFamily="18" charset="0"/>
              </a:rPr>
              <a:t>.</a:t>
            </a:r>
            <a:endParaRPr lang="tr-TR" dirty="0">
              <a:latin typeface="Palatino Linotype" pitchFamily="18" charset="0"/>
            </a:endParaRPr>
          </a:p>
          <a:p>
            <a:pPr algn="just"/>
            <a:r>
              <a:rPr lang="en-GB" b="1" dirty="0">
                <a:latin typeface="Palatino Linotype" pitchFamily="18" charset="0"/>
              </a:rPr>
              <a:t>Specify distance to other axis or [Rotation]: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Diğer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eksendeki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mesafe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değer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girilerek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veya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nokta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işaretlenerek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belirlenir</a:t>
            </a:r>
            <a:r>
              <a:rPr lang="en-GB" dirty="0">
                <a:latin typeface="Palatino Linotype" pitchFamily="18" charset="0"/>
              </a:rPr>
              <a:t>.</a:t>
            </a:r>
            <a:endParaRPr lang="tr-TR" dirty="0">
              <a:latin typeface="Palatino Linotype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27925" y="3879046"/>
            <a:ext cx="89085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Command</a:t>
            </a:r>
            <a:r>
              <a:rPr lang="tr-TR" b="1" dirty="0"/>
              <a:t>: el </a:t>
            </a:r>
            <a:endParaRPr lang="tr-TR" dirty="0"/>
          </a:p>
          <a:p>
            <a:pPr algn="just"/>
            <a:r>
              <a:rPr lang="tr-TR" b="1" dirty="0"/>
              <a:t>ELLIPSE </a:t>
            </a:r>
            <a:endParaRPr lang="tr-TR" dirty="0"/>
          </a:p>
          <a:p>
            <a:pPr algn="just"/>
            <a:r>
              <a:rPr lang="tr-TR" b="1" dirty="0" err="1"/>
              <a:t>Specify</a:t>
            </a:r>
            <a:r>
              <a:rPr lang="tr-TR" b="1" dirty="0"/>
              <a:t> </a:t>
            </a:r>
            <a:r>
              <a:rPr lang="tr-TR" b="1" dirty="0" err="1"/>
              <a:t>axis</a:t>
            </a:r>
            <a:r>
              <a:rPr lang="tr-TR" b="1" dirty="0"/>
              <a:t> </a:t>
            </a:r>
            <a:r>
              <a:rPr lang="tr-TR" b="1" dirty="0" err="1"/>
              <a:t>endpoint</a:t>
            </a:r>
            <a:r>
              <a:rPr lang="tr-TR" b="1" dirty="0"/>
              <a:t> of elipse </a:t>
            </a:r>
            <a:r>
              <a:rPr lang="tr-TR" b="1" dirty="0" err="1"/>
              <a:t>or</a:t>
            </a:r>
            <a:r>
              <a:rPr lang="tr-TR" b="1" dirty="0"/>
              <a:t> [</a:t>
            </a:r>
            <a:r>
              <a:rPr lang="tr-TR" b="1" dirty="0" err="1"/>
              <a:t>Arc</a:t>
            </a:r>
            <a:r>
              <a:rPr lang="tr-TR" b="1" dirty="0"/>
              <a:t>/Center]: </a:t>
            </a:r>
            <a:r>
              <a:rPr lang="tr-TR" dirty="0"/>
              <a:t>C ile devam edilirse: </a:t>
            </a:r>
          </a:p>
          <a:p>
            <a:pPr algn="just"/>
            <a:r>
              <a:rPr lang="tr-TR" b="1" dirty="0" err="1"/>
              <a:t>Specify</a:t>
            </a:r>
            <a:r>
              <a:rPr lang="tr-TR" b="1" dirty="0"/>
              <a:t> </a:t>
            </a:r>
            <a:r>
              <a:rPr lang="tr-TR" b="1" dirty="0" err="1"/>
              <a:t>center</a:t>
            </a:r>
            <a:r>
              <a:rPr lang="tr-TR" b="1" dirty="0"/>
              <a:t> of elipse: </a:t>
            </a:r>
            <a:r>
              <a:rPr lang="tr-TR" dirty="0"/>
              <a:t>Elipsin merkez noktası belirlenir. </a:t>
            </a:r>
          </a:p>
          <a:p>
            <a:pPr algn="just"/>
            <a:r>
              <a:rPr lang="tr-TR" b="1" dirty="0" err="1"/>
              <a:t>Specify</a:t>
            </a:r>
            <a:r>
              <a:rPr lang="tr-TR" b="1" dirty="0"/>
              <a:t> </a:t>
            </a:r>
            <a:r>
              <a:rPr lang="tr-TR" b="1" dirty="0" err="1"/>
              <a:t>endpoint</a:t>
            </a:r>
            <a:r>
              <a:rPr lang="tr-TR" b="1" dirty="0"/>
              <a:t> of </a:t>
            </a:r>
            <a:r>
              <a:rPr lang="tr-TR" b="1" dirty="0" err="1"/>
              <a:t>axis</a:t>
            </a:r>
            <a:r>
              <a:rPr lang="tr-TR" b="1" dirty="0"/>
              <a:t>: </a:t>
            </a:r>
            <a:r>
              <a:rPr lang="tr-TR" dirty="0"/>
              <a:t>Eksenin uç noktası belirlenir. </a:t>
            </a:r>
          </a:p>
          <a:p>
            <a:pPr algn="just"/>
            <a:r>
              <a:rPr lang="tr-TR" b="1" dirty="0" err="1"/>
              <a:t>Specify</a:t>
            </a:r>
            <a:r>
              <a:rPr lang="tr-TR" b="1" dirty="0"/>
              <a:t> </a:t>
            </a:r>
            <a:r>
              <a:rPr lang="tr-TR" b="1" dirty="0" err="1"/>
              <a:t>distance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other</a:t>
            </a:r>
            <a:r>
              <a:rPr lang="tr-TR" b="1" dirty="0"/>
              <a:t> </a:t>
            </a:r>
            <a:r>
              <a:rPr lang="tr-TR" b="1" dirty="0" err="1"/>
              <a:t>axis</a:t>
            </a:r>
            <a:r>
              <a:rPr lang="tr-TR" b="1" dirty="0"/>
              <a:t> </a:t>
            </a:r>
            <a:r>
              <a:rPr lang="tr-TR" b="1" dirty="0" err="1"/>
              <a:t>or</a:t>
            </a:r>
            <a:r>
              <a:rPr lang="tr-TR" b="1" dirty="0"/>
              <a:t> [</a:t>
            </a:r>
            <a:r>
              <a:rPr lang="tr-TR" b="1" dirty="0" err="1"/>
              <a:t>Rotation</a:t>
            </a:r>
            <a:r>
              <a:rPr lang="tr-TR" b="1" dirty="0"/>
              <a:t>]:</a:t>
            </a:r>
            <a:r>
              <a:rPr lang="tr-TR" dirty="0"/>
              <a:t>Diğer eksendeki mesafe değer girilerek veya nokta işaretlenerek belirlenir. </a:t>
            </a:r>
          </a:p>
          <a:p>
            <a:pPr algn="just"/>
            <a:r>
              <a:rPr lang="tr-TR" dirty="0"/>
              <a:t> </a:t>
            </a:r>
          </a:p>
          <a:p>
            <a:pPr algn="just"/>
            <a:r>
              <a:rPr lang="tr-TR" i="1" dirty="0"/>
              <a:t>Elips yatay veya düşey konumda değilse yatayla yaptığı açıyı girerek çizmek için R yazılarak </a:t>
            </a:r>
            <a:r>
              <a:rPr lang="tr-TR" i="1" dirty="0" err="1"/>
              <a:t>Rotation</a:t>
            </a:r>
            <a:r>
              <a:rPr lang="tr-TR" i="1" dirty="0"/>
              <a:t> seçeneği seçilir. </a:t>
            </a:r>
          </a:p>
        </p:txBody>
      </p:sp>
    </p:spTree>
    <p:extLst>
      <p:ext uri="{BB962C8B-B14F-4D97-AF65-F5344CB8AC3E}">
        <p14:creationId xmlns:p14="http://schemas.microsoft.com/office/powerpoint/2010/main" val="32465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188640"/>
            <a:ext cx="5081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Palatino Linotype" pitchFamily="18" charset="0"/>
              </a:rPr>
              <a:t>Eğri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en-GB" sz="2800" b="1" dirty="0" err="1">
                <a:latin typeface="Palatino Linotype" pitchFamily="18" charset="0"/>
              </a:rPr>
              <a:t>Çizmek</a:t>
            </a:r>
            <a:r>
              <a:rPr lang="en-GB" sz="2800" b="1" dirty="0">
                <a:latin typeface="Palatino Linotype" pitchFamily="18" charset="0"/>
              </a:rPr>
              <a:t> (Spline </a:t>
            </a:r>
            <a:r>
              <a:rPr lang="en-GB" sz="2800" b="1" dirty="0" err="1">
                <a:latin typeface="Palatino Linotype" pitchFamily="18" charset="0"/>
              </a:rPr>
              <a:t>Komutu</a:t>
            </a:r>
            <a:r>
              <a:rPr lang="en-GB" sz="2800" b="1" dirty="0">
                <a:latin typeface="Palatino Linotype" pitchFamily="18" charset="0"/>
              </a:rPr>
              <a:t>)</a:t>
            </a:r>
            <a:endParaRPr lang="tr-TR" sz="2800" b="1" dirty="0">
              <a:latin typeface="Palatino Linotyp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44016" y="8367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sz="2400" dirty="0">
                <a:latin typeface="Palatino Linotype" pitchFamily="18" charset="0"/>
              </a:rPr>
              <a:t>Komut satırı-SPLINE veya </a:t>
            </a:r>
            <a:r>
              <a:rPr lang="tr-TR" sz="2400" dirty="0" smtClean="0">
                <a:latin typeface="Palatino Linotype" pitchFamily="18" charset="0"/>
              </a:rPr>
              <a:t>SPL </a:t>
            </a:r>
            <a:endParaRPr lang="tr-TR" sz="2400" dirty="0">
              <a:latin typeface="Palatino Linotype" pitchFamily="18" charset="0"/>
            </a:endParaRPr>
          </a:p>
          <a:p>
            <a:pPr lvl="0"/>
            <a:r>
              <a:rPr lang="tr-TR" sz="2400" dirty="0">
                <a:latin typeface="Palatino Linotype" pitchFamily="18" charset="0"/>
              </a:rPr>
              <a:t>Menü çubuğu-Draw-</a:t>
            </a:r>
            <a:r>
              <a:rPr lang="tr-TR" sz="2400" dirty="0" err="1">
                <a:latin typeface="Palatino Linotype" pitchFamily="18" charset="0"/>
              </a:rPr>
              <a:t>Spline</a:t>
            </a:r>
            <a:r>
              <a:rPr lang="tr-TR" sz="2400" dirty="0">
                <a:latin typeface="Palatino Linotype" pitchFamily="18" charset="0"/>
              </a:rPr>
              <a:t>,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912768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144016" y="4797152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Palatino Linotype" pitchFamily="18" charset="0"/>
              </a:rPr>
              <a:t>Eğrinin son noktası işaretlendikten sonra F yazılarak Fit </a:t>
            </a:r>
            <a:r>
              <a:rPr lang="tr-TR" dirty="0" err="1">
                <a:latin typeface="Palatino Linotype" pitchFamily="18" charset="0"/>
              </a:rPr>
              <a:t>tolerance</a:t>
            </a:r>
            <a:r>
              <a:rPr lang="tr-TR" dirty="0">
                <a:latin typeface="Palatino Linotype" pitchFamily="18" charset="0"/>
              </a:rPr>
              <a:t> seçilirse eğrinin noktaların ne kadar uzağından geçebileceğini belirleyen bir değer girilir. Değerin &lt;0.0000&gt; olması eğrinin tam noktanın üzerinden geçmesi demektir</a:t>
            </a:r>
          </a:p>
        </p:txBody>
      </p:sp>
    </p:spTree>
    <p:extLst>
      <p:ext uri="{BB962C8B-B14F-4D97-AF65-F5344CB8AC3E}">
        <p14:creationId xmlns:p14="http://schemas.microsoft.com/office/powerpoint/2010/main" val="23178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88640"/>
            <a:ext cx="4495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Palatino Linotype" pitchFamily="18" charset="0"/>
              </a:rPr>
              <a:t>Yay </a:t>
            </a:r>
            <a:r>
              <a:rPr lang="en-GB" sz="2800" b="1" dirty="0" err="1">
                <a:latin typeface="Palatino Linotype" pitchFamily="18" charset="0"/>
              </a:rPr>
              <a:t>Çizmek</a:t>
            </a:r>
            <a:r>
              <a:rPr lang="en-GB" sz="2800" b="1" dirty="0">
                <a:latin typeface="Palatino Linotype" pitchFamily="18" charset="0"/>
              </a:rPr>
              <a:t> (Arc </a:t>
            </a:r>
            <a:r>
              <a:rPr lang="en-GB" sz="2800" b="1" dirty="0" err="1">
                <a:latin typeface="Palatino Linotype" pitchFamily="18" charset="0"/>
              </a:rPr>
              <a:t>Komutu</a:t>
            </a:r>
            <a:r>
              <a:rPr lang="en-GB" sz="2800" b="1" dirty="0">
                <a:latin typeface="Palatino Linotype" pitchFamily="18" charset="0"/>
              </a:rPr>
              <a:t>)</a:t>
            </a:r>
            <a:endParaRPr lang="tr-TR" sz="2800" b="1" dirty="0">
              <a:latin typeface="Palatino Linotyp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8367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sz="2400" dirty="0">
                <a:latin typeface="Palatino Linotype" pitchFamily="18" charset="0"/>
              </a:rPr>
              <a:t>Komut satırı-ARC veya A </a:t>
            </a:r>
          </a:p>
          <a:p>
            <a:r>
              <a:rPr lang="tr-TR" sz="2400" dirty="0">
                <a:latin typeface="Palatino Linotype" pitchFamily="18" charset="0"/>
              </a:rPr>
              <a:t>Menü çubuğu-Draw-</a:t>
            </a:r>
            <a:r>
              <a:rPr lang="tr-TR" sz="2400" dirty="0" err="1">
                <a:latin typeface="Palatino Linotype" pitchFamily="18" charset="0"/>
              </a:rPr>
              <a:t>Arc</a:t>
            </a:r>
            <a:r>
              <a:rPr lang="tr-TR" sz="2400" dirty="0">
                <a:latin typeface="Palatino Linotype" pitchFamily="18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70" y="903510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13870" y="2949540"/>
            <a:ext cx="6150418" cy="3503796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84568" y="1940639"/>
            <a:ext cx="8851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Palatino Linotype" pitchFamily="18" charset="0"/>
              </a:rPr>
              <a:t>Menüde görüldüğü gibi yay çizmenin farklı yöntemleri vardır. Hangi yöntemin kullanılacağı yay hakkında bilinen değer veya geçmesi istenen noktalara göre </a:t>
            </a:r>
            <a:r>
              <a:rPr lang="tr-TR" dirty="0" smtClean="0">
                <a:latin typeface="Palatino Linotype" pitchFamily="18" charset="0"/>
              </a:rPr>
              <a:t>belirlenir.</a:t>
            </a:r>
            <a:endParaRPr lang="tr-TR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16632"/>
            <a:ext cx="5003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err="1">
                <a:latin typeface="Palatino Linotype" pitchFamily="18" charset="0"/>
              </a:rPr>
              <a:t>Xline</a:t>
            </a:r>
            <a:r>
              <a:rPr lang="tr-TR" sz="2800" b="1" dirty="0">
                <a:latin typeface="Palatino Linotype" pitchFamily="18" charset="0"/>
              </a:rPr>
              <a:t> (Sonsuz Çizgi) Komutu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79512" y="620688"/>
            <a:ext cx="87849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>
                <a:latin typeface="Palatino Linotype" pitchFamily="18" charset="0"/>
              </a:rPr>
              <a:t>Xline</a:t>
            </a:r>
            <a:r>
              <a:rPr lang="tr-TR" dirty="0">
                <a:latin typeface="Palatino Linotype" pitchFamily="18" charset="0"/>
              </a:rPr>
              <a:t> her iki yönde </a:t>
            </a:r>
            <a:r>
              <a:rPr lang="tr-TR" dirty="0" smtClean="0">
                <a:latin typeface="Palatino Linotype" pitchFamily="18" charset="0"/>
              </a:rPr>
              <a:t>sonsuza </a:t>
            </a:r>
            <a:r>
              <a:rPr lang="tr-TR" dirty="0">
                <a:latin typeface="Palatino Linotype" pitchFamily="18" charset="0"/>
              </a:rPr>
              <a:t>giden çizgiler çizilmesini sağlar. Konstrüksiyon </a:t>
            </a:r>
            <a:r>
              <a:rPr lang="tr-TR" dirty="0" smtClean="0">
                <a:latin typeface="Palatino Linotype" pitchFamily="18" charset="0"/>
              </a:rPr>
              <a:t>çizgileri olan </a:t>
            </a:r>
            <a:r>
              <a:rPr lang="tr-TR" dirty="0">
                <a:latin typeface="Palatino Linotype" pitchFamily="18" charset="0"/>
              </a:rPr>
              <a:t>bu çizgiler çizim sırasında </a:t>
            </a:r>
            <a:r>
              <a:rPr lang="tr-TR" dirty="0" smtClean="0">
                <a:latin typeface="Palatino Linotype" pitchFamily="18" charset="0"/>
              </a:rPr>
              <a:t>referans amacıyla </a:t>
            </a:r>
            <a:r>
              <a:rPr lang="tr-TR" dirty="0">
                <a:latin typeface="Palatino Linotype" pitchFamily="18" charset="0"/>
              </a:rPr>
              <a:t>kullanılır. Komutu çalıştırmak için;</a:t>
            </a:r>
          </a:p>
          <a:p>
            <a:r>
              <a:rPr lang="tr-TR" dirty="0">
                <a:latin typeface="Palatino Linotype" pitchFamily="18" charset="0"/>
              </a:rPr>
              <a:t> </a:t>
            </a:r>
          </a:p>
          <a:p>
            <a:pPr lvl="0"/>
            <a:r>
              <a:rPr lang="tr-TR" sz="2400" dirty="0">
                <a:latin typeface="Palatino Linotype" pitchFamily="18" charset="0"/>
              </a:rPr>
              <a:t>Komut </a:t>
            </a:r>
            <a:r>
              <a:rPr lang="tr-TR" sz="2400" dirty="0" smtClean="0">
                <a:latin typeface="Palatino Linotype" pitchFamily="18" charset="0"/>
              </a:rPr>
              <a:t>satırı-XLİNE veya  XL </a:t>
            </a:r>
            <a:endParaRPr lang="tr-TR" sz="2400" dirty="0">
              <a:latin typeface="Palatino Linotype" pitchFamily="18" charset="0"/>
            </a:endParaRPr>
          </a:p>
          <a:p>
            <a:r>
              <a:rPr lang="tr-TR" sz="2400" dirty="0">
                <a:latin typeface="Palatino Linotype" pitchFamily="18" charset="0"/>
              </a:rPr>
              <a:t>Menü çubuğu-Draw-</a:t>
            </a:r>
            <a:r>
              <a:rPr lang="tr-TR" sz="2400" dirty="0" err="1">
                <a:latin typeface="Palatino Linotype" pitchFamily="18" charset="0"/>
              </a:rPr>
              <a:t>Xline</a:t>
            </a:r>
            <a:endParaRPr lang="tr-TR" sz="2400" dirty="0">
              <a:latin typeface="Palatino Linotyp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74" y="1484784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79512" y="231171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Palatino Linotype" pitchFamily="18" charset="0"/>
              </a:rPr>
              <a:t>Komut satırına bu komut girildikten sonra çıkan </a:t>
            </a:r>
            <a:r>
              <a:rPr lang="tr-TR" dirty="0" smtClean="0">
                <a:latin typeface="Palatino Linotype" pitchFamily="18" charset="0"/>
              </a:rPr>
              <a:t>seçenekler </a:t>
            </a:r>
            <a:r>
              <a:rPr lang="tr-TR" dirty="0">
                <a:latin typeface="Palatino Linotype" pitchFamily="18" charset="0"/>
              </a:rPr>
              <a:t>aşağıdaki gibidir.</a:t>
            </a:r>
          </a:p>
          <a:p>
            <a:pPr algn="just"/>
            <a:r>
              <a:rPr lang="tr-TR" b="1" dirty="0">
                <a:latin typeface="Palatino Linotype" pitchFamily="18" charset="0"/>
              </a:rPr>
              <a:t> </a:t>
            </a:r>
            <a:endParaRPr lang="tr-TR" dirty="0">
              <a:latin typeface="Palatino Linotype" pitchFamily="18" charset="0"/>
            </a:endParaRPr>
          </a:p>
          <a:p>
            <a:pPr algn="just"/>
            <a:r>
              <a:rPr lang="tr-TR" b="1" dirty="0" err="1">
                <a:latin typeface="Palatino Linotype" pitchFamily="18" charset="0"/>
              </a:rPr>
              <a:t>Command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xl</a:t>
            </a:r>
          </a:p>
          <a:p>
            <a:pPr algn="just"/>
            <a:r>
              <a:rPr lang="tr-TR" b="1" dirty="0">
                <a:latin typeface="Palatino Linotype" pitchFamily="18" charset="0"/>
              </a:rPr>
              <a:t>XLINE </a:t>
            </a:r>
            <a:r>
              <a:rPr lang="tr-TR" b="1" dirty="0" err="1">
                <a:latin typeface="Palatino Linotype" pitchFamily="18" charset="0"/>
              </a:rPr>
              <a:t>Specify</a:t>
            </a:r>
            <a:r>
              <a:rPr lang="tr-TR" b="1" dirty="0">
                <a:latin typeface="Palatino Linotype" pitchFamily="18" charset="0"/>
              </a:rPr>
              <a:t> a </a:t>
            </a:r>
            <a:r>
              <a:rPr lang="tr-TR" b="1" dirty="0" err="1">
                <a:latin typeface="Palatino Linotype" pitchFamily="18" charset="0"/>
              </a:rPr>
              <a:t>point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or</a:t>
            </a:r>
            <a:r>
              <a:rPr lang="tr-TR" b="1" dirty="0">
                <a:latin typeface="Palatino Linotype" pitchFamily="18" charset="0"/>
              </a:rPr>
              <a:t> [Hor/Ver/</a:t>
            </a:r>
            <a:r>
              <a:rPr lang="tr-TR" b="1" dirty="0" err="1">
                <a:latin typeface="Palatino Linotype" pitchFamily="18" charset="0"/>
              </a:rPr>
              <a:t>Ang</a:t>
            </a:r>
            <a:r>
              <a:rPr lang="tr-TR" b="1" dirty="0">
                <a:latin typeface="Palatino Linotype" pitchFamily="18" charset="0"/>
              </a:rPr>
              <a:t>/</a:t>
            </a:r>
            <a:r>
              <a:rPr lang="tr-TR" b="1" dirty="0" err="1">
                <a:latin typeface="Palatino Linotype" pitchFamily="18" charset="0"/>
              </a:rPr>
              <a:t>Bisect</a:t>
            </a:r>
            <a:r>
              <a:rPr lang="tr-TR" b="1" dirty="0">
                <a:latin typeface="Palatino Linotype" pitchFamily="18" charset="0"/>
              </a:rPr>
              <a:t>/</a:t>
            </a:r>
            <a:r>
              <a:rPr lang="tr-TR" b="1" dirty="0" err="1">
                <a:latin typeface="Palatino Linotype" pitchFamily="18" charset="0"/>
              </a:rPr>
              <a:t>Offset</a:t>
            </a:r>
            <a:r>
              <a:rPr lang="tr-TR" b="1" dirty="0">
                <a:latin typeface="Palatino Linotype" pitchFamily="18" charset="0"/>
              </a:rPr>
              <a:t>]</a:t>
            </a:r>
            <a:endParaRPr lang="tr-TR" dirty="0">
              <a:latin typeface="Palatino Linotype" pitchFamily="18" charset="0"/>
            </a:endParaRPr>
          </a:p>
          <a:p>
            <a:pPr algn="just"/>
            <a:r>
              <a:rPr lang="tr-TR" dirty="0">
                <a:latin typeface="Palatino Linotype" pitchFamily="18" charset="0"/>
              </a:rPr>
              <a:t> 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79512" y="357301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Palatino Linotype" pitchFamily="18" charset="0"/>
              </a:rPr>
              <a:t>Hor:</a:t>
            </a:r>
            <a:r>
              <a:rPr lang="tr-TR" dirty="0">
                <a:latin typeface="Palatino Linotype" pitchFamily="18" charset="0"/>
              </a:rPr>
              <a:t> Yatay </a:t>
            </a:r>
            <a:r>
              <a:rPr lang="tr-TR" dirty="0" err="1">
                <a:latin typeface="Palatino Linotype" pitchFamily="18" charset="0"/>
              </a:rPr>
              <a:t>sosuzsuz</a:t>
            </a:r>
            <a:r>
              <a:rPr lang="tr-TR" dirty="0">
                <a:latin typeface="Palatino Linotype" pitchFamily="18" charset="0"/>
              </a:rPr>
              <a:t> çizgi çizer.</a:t>
            </a:r>
          </a:p>
          <a:p>
            <a:r>
              <a:rPr lang="tr-TR" b="1" dirty="0">
                <a:latin typeface="Palatino Linotype" pitchFamily="18" charset="0"/>
              </a:rPr>
              <a:t>Ver: </a:t>
            </a:r>
            <a:r>
              <a:rPr lang="tr-TR" dirty="0">
                <a:latin typeface="Palatino Linotype" pitchFamily="18" charset="0"/>
              </a:rPr>
              <a:t>Düşey </a:t>
            </a:r>
            <a:r>
              <a:rPr lang="tr-TR" dirty="0" err="1">
                <a:latin typeface="Palatino Linotype" pitchFamily="18" charset="0"/>
              </a:rPr>
              <a:t>sosuzsuz</a:t>
            </a:r>
            <a:r>
              <a:rPr lang="tr-TR" dirty="0">
                <a:latin typeface="Palatino Linotype" pitchFamily="18" charset="0"/>
              </a:rPr>
              <a:t> çizgi çizer.</a:t>
            </a:r>
          </a:p>
          <a:p>
            <a:r>
              <a:rPr lang="tr-TR" b="1" dirty="0" err="1">
                <a:latin typeface="Palatino Linotype" pitchFamily="18" charset="0"/>
              </a:rPr>
              <a:t>Ang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Belirli açılarda </a:t>
            </a:r>
            <a:r>
              <a:rPr lang="tr-TR" dirty="0" err="1">
                <a:latin typeface="Palatino Linotype" pitchFamily="18" charset="0"/>
              </a:rPr>
              <a:t>sosuzsuz</a:t>
            </a:r>
            <a:r>
              <a:rPr lang="tr-TR" dirty="0">
                <a:latin typeface="Palatino Linotype" pitchFamily="18" charset="0"/>
              </a:rPr>
              <a:t> çizgi çizer.</a:t>
            </a:r>
          </a:p>
          <a:p>
            <a:r>
              <a:rPr lang="tr-TR" b="1" dirty="0" err="1">
                <a:latin typeface="Palatino Linotype" pitchFamily="18" charset="0"/>
              </a:rPr>
              <a:t>Bisect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Bir açı veya iki nokta </a:t>
            </a:r>
            <a:r>
              <a:rPr lang="tr-TR" dirty="0" err="1">
                <a:latin typeface="Palatino Linotype" pitchFamily="18" charset="0"/>
              </a:rPr>
              <a:t>rasındaki</a:t>
            </a:r>
            <a:r>
              <a:rPr lang="tr-TR" dirty="0">
                <a:latin typeface="Palatino Linotype" pitchFamily="18" charset="0"/>
              </a:rPr>
              <a:t> mesafeyi iki eşit parçaya bölen </a:t>
            </a:r>
            <a:r>
              <a:rPr lang="tr-TR" dirty="0" err="1">
                <a:latin typeface="Palatino Linotype" pitchFamily="18" charset="0"/>
              </a:rPr>
              <a:t>Xline</a:t>
            </a:r>
            <a:r>
              <a:rPr lang="tr-TR" dirty="0">
                <a:latin typeface="Palatino Linotype" pitchFamily="18" charset="0"/>
              </a:rPr>
              <a:t> çizer</a:t>
            </a:r>
          </a:p>
          <a:p>
            <a:r>
              <a:rPr lang="tr-TR" b="1" dirty="0" err="1">
                <a:latin typeface="Palatino Linotype" pitchFamily="18" charset="0"/>
              </a:rPr>
              <a:t>Offset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belirtilen mesafeye ötelenmiş (</a:t>
            </a:r>
            <a:r>
              <a:rPr lang="tr-TR" dirty="0" err="1">
                <a:latin typeface="Palatino Linotype" pitchFamily="18" charset="0"/>
              </a:rPr>
              <a:t>Offset</a:t>
            </a:r>
            <a:r>
              <a:rPr lang="tr-TR" dirty="0">
                <a:latin typeface="Palatino Linotype" pitchFamily="18" charset="0"/>
              </a:rPr>
              <a:t>) </a:t>
            </a:r>
            <a:r>
              <a:rPr lang="tr-TR" dirty="0" err="1">
                <a:latin typeface="Palatino Linotype" pitchFamily="18" charset="0"/>
              </a:rPr>
              <a:t>Xline</a:t>
            </a:r>
            <a:r>
              <a:rPr lang="tr-TR" dirty="0">
                <a:latin typeface="Palatino Linotype" pitchFamily="18" charset="0"/>
              </a:rPr>
              <a:t> çizer.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07504" y="5067761"/>
            <a:ext cx="3233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latin typeface="Palatino Linotype" pitchFamily="18" charset="0"/>
              </a:rPr>
              <a:t>Ray (Işın) </a:t>
            </a:r>
            <a:r>
              <a:rPr lang="tr-TR" sz="2800" b="1" dirty="0">
                <a:latin typeface="Palatino Linotype" pitchFamily="18" charset="0"/>
              </a:rPr>
              <a:t>Komutu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13666" y="5590981"/>
            <a:ext cx="8922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Palatino Linotype" pitchFamily="18" charset="0"/>
              </a:rPr>
              <a:t>Çizim ekranında belirli yönlerde çizgi oluşturmak için kullanılır. </a:t>
            </a:r>
            <a:r>
              <a:rPr lang="tr-TR" dirty="0" err="1">
                <a:latin typeface="Palatino Linotype" pitchFamily="18" charset="0"/>
              </a:rPr>
              <a:t>Xline</a:t>
            </a:r>
            <a:r>
              <a:rPr lang="tr-TR" dirty="0">
                <a:latin typeface="Palatino Linotype" pitchFamily="18" charset="0"/>
              </a:rPr>
              <a:t> komutu aksine çizgi tek yönde ilerler. Komutu çalıştırmak için</a:t>
            </a:r>
            <a:r>
              <a:rPr lang="tr-TR" dirty="0" smtClean="0">
                <a:latin typeface="Palatino Linotype" pitchFamily="18" charset="0"/>
              </a:rPr>
              <a:t>; </a:t>
            </a:r>
          </a:p>
          <a:p>
            <a:pPr algn="just"/>
            <a:endParaRPr lang="tr-TR" dirty="0">
              <a:latin typeface="Palatino Linotype" pitchFamily="18" charset="0"/>
            </a:endParaRPr>
          </a:p>
          <a:p>
            <a:pPr algn="just"/>
            <a:r>
              <a:rPr lang="tr-TR" dirty="0" smtClean="0">
                <a:latin typeface="Palatino Linotype" pitchFamily="18" charset="0"/>
              </a:rPr>
              <a:t>Ray </a:t>
            </a:r>
            <a:endParaRPr lang="tr-TR" dirty="0">
              <a:latin typeface="Palatino Linotype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93525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7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260648"/>
            <a:ext cx="5559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Palatino Linotype" pitchFamily="18" charset="0"/>
              </a:rPr>
              <a:t>Tarama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en-GB" sz="2800" b="1" dirty="0" err="1">
                <a:latin typeface="Palatino Linotype" pitchFamily="18" charset="0"/>
              </a:rPr>
              <a:t>Yapmak</a:t>
            </a:r>
            <a:r>
              <a:rPr lang="en-GB" sz="2800" b="1" dirty="0">
                <a:latin typeface="Palatino Linotype" pitchFamily="18" charset="0"/>
              </a:rPr>
              <a:t> (Hatch </a:t>
            </a:r>
            <a:r>
              <a:rPr lang="en-GB" sz="2800" b="1" dirty="0" err="1">
                <a:latin typeface="Palatino Linotype" pitchFamily="18" charset="0"/>
              </a:rPr>
              <a:t>Komutu</a:t>
            </a:r>
            <a:r>
              <a:rPr lang="en-GB" sz="2800" b="1" dirty="0">
                <a:latin typeface="Palatino Linotype" pitchFamily="18" charset="0"/>
              </a:rPr>
              <a:t>)</a:t>
            </a:r>
            <a:endParaRPr lang="tr-TR" sz="2800" b="1" dirty="0">
              <a:latin typeface="Palatino Linotype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79512" y="980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tr-TR" sz="2400" dirty="0">
                <a:latin typeface="Palatino Linotype" pitchFamily="18" charset="0"/>
              </a:rPr>
              <a:t>Komut satırı-HATCH veya H </a:t>
            </a:r>
          </a:p>
          <a:p>
            <a:pPr lvl="0" algn="just"/>
            <a:r>
              <a:rPr lang="tr-TR" sz="2400" dirty="0">
                <a:latin typeface="Palatino Linotype" pitchFamily="18" charset="0"/>
              </a:rPr>
              <a:t>Menü </a:t>
            </a:r>
            <a:r>
              <a:rPr lang="tr-TR" sz="2400" dirty="0" smtClean="0">
                <a:latin typeface="Palatino Linotype" pitchFamily="18" charset="0"/>
              </a:rPr>
              <a:t>çubuğu-Draw-</a:t>
            </a:r>
            <a:r>
              <a:rPr lang="tr-TR" sz="2400" dirty="0" err="1" smtClean="0">
                <a:latin typeface="Palatino Linotype" pitchFamily="18" charset="0"/>
              </a:rPr>
              <a:t>Hatch</a:t>
            </a:r>
            <a:endParaRPr lang="tr-TR" sz="2400" dirty="0"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46094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25383" y="3435052"/>
            <a:ext cx="2679065" cy="3162300"/>
          </a:xfrm>
          <a:prstGeom prst="rect">
            <a:avLst/>
          </a:prstGeom>
        </p:spPr>
      </p:pic>
      <p:pic>
        <p:nvPicPr>
          <p:cNvPr id="6" name="Resim 5"/>
          <p:cNvPicPr/>
          <p:nvPr/>
        </p:nvPicPr>
        <p:blipFill>
          <a:blip r:embed="rId4"/>
          <a:stretch>
            <a:fillRect/>
          </a:stretch>
        </p:blipFill>
        <p:spPr>
          <a:xfrm>
            <a:off x="5868144" y="194692"/>
            <a:ext cx="2720340" cy="31623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79512" y="1988840"/>
            <a:ext cx="51912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/>
              <a:t>Pattern</a:t>
            </a:r>
            <a:r>
              <a:rPr lang="tr-TR" b="1" dirty="0"/>
              <a:t>: </a:t>
            </a:r>
            <a:r>
              <a:rPr lang="tr-TR" dirty="0"/>
              <a:t>Tarama deseni seçimi </a:t>
            </a:r>
          </a:p>
          <a:p>
            <a:r>
              <a:rPr lang="tr-TR" b="1" dirty="0"/>
              <a:t>Swatch: </a:t>
            </a:r>
            <a:r>
              <a:rPr lang="tr-TR" dirty="0"/>
              <a:t>Seçilen desenin örneği </a:t>
            </a:r>
          </a:p>
          <a:p>
            <a:r>
              <a:rPr lang="tr-TR" b="1" dirty="0" err="1"/>
              <a:t>Angle</a:t>
            </a:r>
            <a:r>
              <a:rPr lang="tr-TR" b="1" dirty="0"/>
              <a:t>: </a:t>
            </a:r>
            <a:r>
              <a:rPr lang="tr-TR" dirty="0"/>
              <a:t>Tarama deseninin yerleşim açısı </a:t>
            </a:r>
          </a:p>
          <a:p>
            <a:r>
              <a:rPr lang="tr-TR" b="1" dirty="0" err="1"/>
              <a:t>Scale</a:t>
            </a:r>
            <a:r>
              <a:rPr lang="tr-TR" b="1" dirty="0"/>
              <a:t>: </a:t>
            </a:r>
            <a:r>
              <a:rPr lang="tr-TR" dirty="0"/>
              <a:t>Tarama deseninin ekrandaki görünümünü belirleyen ölçek katsayısı </a:t>
            </a:r>
          </a:p>
          <a:p>
            <a:r>
              <a:rPr lang="tr-TR" b="1" dirty="0" err="1"/>
              <a:t>Add:Pick</a:t>
            </a:r>
            <a:r>
              <a:rPr lang="tr-TR" b="1" dirty="0"/>
              <a:t> </a:t>
            </a:r>
            <a:r>
              <a:rPr lang="tr-TR" b="1" dirty="0" err="1"/>
              <a:t>points</a:t>
            </a:r>
            <a:r>
              <a:rPr lang="tr-TR" b="1" dirty="0"/>
              <a:t>: </a:t>
            </a:r>
            <a:r>
              <a:rPr lang="tr-TR" dirty="0"/>
              <a:t>Taranacak alanın içinde bir nokta tıklayarak alan seçimi </a:t>
            </a:r>
          </a:p>
          <a:p>
            <a:r>
              <a:rPr lang="tr-TR" b="1" dirty="0" err="1"/>
              <a:t>Add:Select</a:t>
            </a:r>
            <a:r>
              <a:rPr lang="tr-TR" b="1" dirty="0"/>
              <a:t> </a:t>
            </a:r>
            <a:r>
              <a:rPr lang="tr-TR" b="1" dirty="0" err="1"/>
              <a:t>objects</a:t>
            </a:r>
            <a:r>
              <a:rPr lang="tr-TR" b="1" dirty="0"/>
              <a:t>: </a:t>
            </a:r>
            <a:r>
              <a:rPr lang="tr-TR" dirty="0"/>
              <a:t>Taranacak alanın kenar çizgilerini seçerek alan belirleme </a:t>
            </a:r>
          </a:p>
          <a:p>
            <a:r>
              <a:rPr lang="tr-TR" b="1" dirty="0"/>
              <a:t>Preview: </a:t>
            </a:r>
            <a:r>
              <a:rPr lang="tr-TR" dirty="0"/>
              <a:t>Yapılan belirlemelere göre nasıl bir tarama gerçekleşeceğinin ön izlemesini yapma </a:t>
            </a:r>
          </a:p>
          <a:p>
            <a:r>
              <a:rPr lang="tr-TR" b="1" dirty="0"/>
              <a:t>OK: </a:t>
            </a:r>
            <a:r>
              <a:rPr lang="tr-TR" dirty="0"/>
              <a:t>Ön izleme sonrasında gerekli düzeltmeler yapıldıktan sonra tarama işlemini sonuçlandırır. </a:t>
            </a:r>
          </a:p>
          <a:p>
            <a:r>
              <a:rPr lang="tr-TR" b="1" dirty="0" err="1"/>
              <a:t>Cancel</a:t>
            </a:r>
            <a:r>
              <a:rPr lang="tr-TR" b="1" dirty="0"/>
              <a:t>:</a:t>
            </a:r>
            <a:r>
              <a:rPr lang="tr-TR" dirty="0"/>
              <a:t> İşlemi iptal ederek diyalog kutusunu kapatır.</a:t>
            </a:r>
          </a:p>
        </p:txBody>
      </p:sp>
    </p:spTree>
    <p:extLst>
      <p:ext uri="{BB962C8B-B14F-4D97-AF65-F5344CB8AC3E}">
        <p14:creationId xmlns:p14="http://schemas.microsoft.com/office/powerpoint/2010/main" val="265453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8864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>
                <a:latin typeface="Palatino Linotype" pitchFamily="18" charset="0"/>
              </a:rPr>
              <a:t>Çizimlere Nokta Eklemek (Point ve Point Style Komutu)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79512" y="11247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sz="2400" dirty="0">
                <a:latin typeface="Palatino Linotype" pitchFamily="18" charset="0"/>
              </a:rPr>
              <a:t>Komut satırı-POINT veya PO </a:t>
            </a:r>
          </a:p>
          <a:p>
            <a:pPr lvl="0"/>
            <a:r>
              <a:rPr lang="tr-TR" sz="2400" dirty="0">
                <a:latin typeface="Palatino Linotype" pitchFamily="18" charset="0"/>
              </a:rPr>
              <a:t>Menü çubuğu-Draw-Point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08092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8" y="1988840"/>
            <a:ext cx="2037368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kdörtgen 5"/>
          <p:cNvSpPr/>
          <p:nvPr/>
        </p:nvSpPr>
        <p:spPr>
          <a:xfrm>
            <a:off x="179512" y="429309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err="1" smtClean="0">
                <a:latin typeface="Palatino Linotype" pitchFamily="18" charset="0"/>
              </a:rPr>
              <a:t>Region</a:t>
            </a:r>
            <a:r>
              <a:rPr lang="tr-TR" sz="2800" b="1" dirty="0" smtClean="0">
                <a:latin typeface="Palatino Linotype" pitchFamily="18" charset="0"/>
              </a:rPr>
              <a:t> (Bölge) Komutu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179512" y="486916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latin typeface="Palatino Linotype" pitchFamily="18" charset="0"/>
              </a:rPr>
              <a:t>Region</a:t>
            </a:r>
            <a:r>
              <a:rPr lang="tr-TR" dirty="0">
                <a:latin typeface="Palatino Linotype" pitchFamily="18" charset="0"/>
              </a:rPr>
              <a:t> komutu dolu bir bölge oluşturmak için kullanılır. </a:t>
            </a:r>
            <a:r>
              <a:rPr lang="tr-TR" dirty="0" err="1">
                <a:latin typeface="Palatino Linotype" pitchFamily="18" charset="0"/>
              </a:rPr>
              <a:t>Region</a:t>
            </a:r>
            <a:r>
              <a:rPr lang="tr-TR" dirty="0">
                <a:latin typeface="Palatino Linotype" pitchFamily="18" charset="0"/>
              </a:rPr>
              <a:t> </a:t>
            </a:r>
            <a:r>
              <a:rPr lang="tr-TR" dirty="0" err="1">
                <a:latin typeface="Palatino Linotype" pitchFamily="18" charset="0"/>
              </a:rPr>
              <a:t>araçını</a:t>
            </a:r>
            <a:r>
              <a:rPr lang="tr-TR" dirty="0">
                <a:latin typeface="Palatino Linotype" pitchFamily="18" charset="0"/>
              </a:rPr>
              <a:t> kullanarak çizgilerle çevresi kapatılmış bir bölgeyi dolu bir alan olarak tanımlarız. Komut aşağıdaki </a:t>
            </a:r>
            <a:r>
              <a:rPr lang="tr-TR" dirty="0" err="1">
                <a:latin typeface="Palatino Linotype" pitchFamily="18" charset="0"/>
              </a:rPr>
              <a:t>işelemlerle</a:t>
            </a:r>
            <a:r>
              <a:rPr lang="tr-TR" dirty="0">
                <a:latin typeface="Palatino Linotype" pitchFamily="18" charset="0"/>
              </a:rPr>
              <a:t> çalıştırılır.</a:t>
            </a:r>
          </a:p>
          <a:p>
            <a:r>
              <a:rPr lang="tr-TR" dirty="0">
                <a:latin typeface="Palatino Linotype" pitchFamily="18" charset="0"/>
              </a:rPr>
              <a:t> </a:t>
            </a:r>
          </a:p>
          <a:p>
            <a:pPr lvl="0"/>
            <a:r>
              <a:rPr lang="tr-TR" sz="2400" dirty="0">
                <a:latin typeface="Palatino Linotype" pitchFamily="18" charset="0"/>
              </a:rPr>
              <a:t>Komut satırı-</a:t>
            </a:r>
            <a:r>
              <a:rPr lang="tr-TR" sz="2400" dirty="0" err="1">
                <a:latin typeface="Palatino Linotype" pitchFamily="18" charset="0"/>
              </a:rPr>
              <a:t>Ragion</a:t>
            </a:r>
            <a:r>
              <a:rPr lang="tr-TR" sz="2400" dirty="0">
                <a:latin typeface="Palatino Linotype" pitchFamily="18" charset="0"/>
              </a:rPr>
              <a:t> veya </a:t>
            </a:r>
            <a:r>
              <a:rPr lang="tr-TR" sz="2400" dirty="0" err="1">
                <a:latin typeface="Palatino Linotype" pitchFamily="18" charset="0"/>
              </a:rPr>
              <a:t>reg</a:t>
            </a:r>
            <a:endParaRPr lang="tr-TR" sz="2400" dirty="0">
              <a:latin typeface="Palatino Linotype" pitchFamily="18" charset="0"/>
            </a:endParaRPr>
          </a:p>
          <a:p>
            <a:pPr lvl="0"/>
            <a:r>
              <a:rPr lang="tr-TR" sz="2400" dirty="0">
                <a:latin typeface="Palatino Linotype" pitchFamily="18" charset="0"/>
              </a:rPr>
              <a:t>Menü çubuğu-Draw-</a:t>
            </a:r>
            <a:r>
              <a:rPr lang="tr-TR" sz="2400" dirty="0" err="1">
                <a:latin typeface="Palatino Linotype" pitchFamily="18" charset="0"/>
              </a:rPr>
              <a:t>Region</a:t>
            </a:r>
            <a:endParaRPr lang="tr-TR" sz="2400" dirty="0">
              <a:latin typeface="Palatino Linotype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74" y="6032628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5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>
                <a:latin typeface="Palatino Linotype" pitchFamily="18" charset="0"/>
              </a:rPr>
              <a:t>Objeleri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en-GB" sz="2800" b="1" dirty="0" err="1">
                <a:latin typeface="Palatino Linotype" pitchFamily="18" charset="0"/>
              </a:rPr>
              <a:t>Bölüntülemek</a:t>
            </a:r>
            <a:r>
              <a:rPr lang="en-GB" sz="2800" b="1" dirty="0">
                <a:latin typeface="Palatino Linotype" pitchFamily="18" charset="0"/>
              </a:rPr>
              <a:t> (Divide </a:t>
            </a:r>
            <a:r>
              <a:rPr lang="en-GB" sz="2800" b="1" dirty="0" err="1">
                <a:latin typeface="Palatino Linotype" pitchFamily="18" charset="0"/>
              </a:rPr>
              <a:t>ve</a:t>
            </a:r>
            <a:r>
              <a:rPr lang="en-GB" sz="2800" b="1" dirty="0">
                <a:latin typeface="Palatino Linotype" pitchFamily="18" charset="0"/>
              </a:rPr>
              <a:t> Measure </a:t>
            </a:r>
            <a:r>
              <a:rPr lang="en-GB" sz="2800" b="1" dirty="0" err="1">
                <a:latin typeface="Palatino Linotype" pitchFamily="18" charset="0"/>
              </a:rPr>
              <a:t>Komutları</a:t>
            </a:r>
            <a:r>
              <a:rPr lang="en-GB" sz="2800" b="1" dirty="0">
                <a:latin typeface="Palatino Linotype" pitchFamily="18" charset="0"/>
              </a:rPr>
              <a:t>) </a:t>
            </a:r>
            <a:endParaRPr lang="tr-TR" sz="2800" b="1" dirty="0">
              <a:latin typeface="Palatino Linotype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1735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sz="2400" dirty="0">
                <a:latin typeface="Palatino Linotype" pitchFamily="18" charset="0"/>
              </a:rPr>
              <a:t>Komut satırı-div veya </a:t>
            </a:r>
          </a:p>
          <a:p>
            <a:pPr lvl="0"/>
            <a:r>
              <a:rPr lang="tr-TR" sz="2400" dirty="0">
                <a:latin typeface="Palatino Linotype" pitchFamily="18" charset="0"/>
              </a:rPr>
              <a:t>Menü çubuğu-Draw-Point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4557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19016" y="2638653"/>
            <a:ext cx="6469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Palatino Linotype" pitchFamily="18" charset="0"/>
              </a:rPr>
              <a:t>Select </a:t>
            </a:r>
            <a:r>
              <a:rPr lang="tr-TR" b="1" dirty="0" err="1">
                <a:latin typeface="Palatino Linotype" pitchFamily="18" charset="0"/>
              </a:rPr>
              <a:t>object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to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divide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Bölünmek istenen obje seçilir. 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Enter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the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number</a:t>
            </a:r>
            <a:r>
              <a:rPr lang="tr-TR" b="1" dirty="0">
                <a:latin typeface="Palatino Linotype" pitchFamily="18" charset="0"/>
              </a:rPr>
              <a:t> of </a:t>
            </a:r>
            <a:r>
              <a:rPr lang="tr-TR" b="1" dirty="0" err="1">
                <a:latin typeface="Palatino Linotype" pitchFamily="18" charset="0"/>
              </a:rPr>
              <a:t>segments</a:t>
            </a:r>
            <a:r>
              <a:rPr lang="tr-TR" b="1" dirty="0">
                <a:latin typeface="Palatino Linotype" pitchFamily="18" charset="0"/>
              </a:rPr>
              <a:t> [</a:t>
            </a:r>
            <a:r>
              <a:rPr lang="tr-TR" b="1" dirty="0" err="1">
                <a:latin typeface="Palatino Linotype" pitchFamily="18" charset="0"/>
              </a:rPr>
              <a:t>Block</a:t>
            </a:r>
            <a:r>
              <a:rPr lang="tr-TR" b="1" dirty="0">
                <a:latin typeface="Palatino Linotype" pitchFamily="18" charset="0"/>
              </a:rPr>
              <a:t>]: </a:t>
            </a:r>
            <a:r>
              <a:rPr lang="tr-TR" dirty="0">
                <a:latin typeface="Palatino Linotype" pitchFamily="18" charset="0"/>
              </a:rPr>
              <a:t>Bölüntü sayısı girilir. </a:t>
            </a:r>
            <a:endParaRPr lang="tr-TR" dirty="0" smtClean="0">
              <a:latin typeface="Palatino Linotype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07504" y="1128226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 err="1" smtClean="0">
                <a:latin typeface="Palatino Linotype" pitchFamily="18" charset="0"/>
              </a:rPr>
              <a:t>Divide</a:t>
            </a:r>
            <a:r>
              <a:rPr lang="tr-TR" sz="2400" b="1" dirty="0" smtClean="0">
                <a:latin typeface="Palatino Linotype" pitchFamily="18" charset="0"/>
              </a:rPr>
              <a:t>; </a:t>
            </a:r>
            <a:r>
              <a:rPr lang="tr-TR" b="1" dirty="0">
                <a:latin typeface="Palatino Linotype" pitchFamily="18" charset="0"/>
              </a:rPr>
              <a:t>Seçilen objenin istenen sayıda eşit parçaya bölünmesi için kullanılır 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86532" y="3826147"/>
            <a:ext cx="6476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 smtClean="0">
                <a:latin typeface="Palatino Linotype" pitchFamily="18" charset="0"/>
              </a:rPr>
              <a:t>Meas</a:t>
            </a:r>
            <a:r>
              <a:rPr lang="tr-TR" sz="2400" b="1" dirty="0" err="1">
                <a:latin typeface="Palatino Linotype" pitchFamily="18" charset="0"/>
              </a:rPr>
              <a:t>ur</a:t>
            </a:r>
            <a:r>
              <a:rPr lang="tr-TR" sz="2400" b="1" dirty="0" err="1" smtClean="0">
                <a:latin typeface="Palatino Linotype" pitchFamily="18" charset="0"/>
              </a:rPr>
              <a:t>e</a:t>
            </a:r>
            <a:r>
              <a:rPr lang="tr-TR" sz="2400" b="1" dirty="0" smtClean="0">
                <a:latin typeface="Palatino Linotype" pitchFamily="18" charset="0"/>
              </a:rPr>
              <a:t>; </a:t>
            </a:r>
            <a:r>
              <a:rPr lang="tr-TR" b="1" dirty="0">
                <a:latin typeface="Palatino Linotype" pitchFamily="18" charset="0"/>
              </a:rPr>
              <a:t>Seçilen objeyi istenilen uzunlukta bölüntüler  </a:t>
            </a:r>
            <a:endParaRPr lang="tr-TR" sz="2400" b="1" dirty="0">
              <a:latin typeface="Palatino Linotype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79512" y="440221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sz="2400" dirty="0">
                <a:latin typeface="Palatino Linotype" pitchFamily="18" charset="0"/>
              </a:rPr>
              <a:t>Komut satırı-me </a:t>
            </a:r>
          </a:p>
          <a:p>
            <a:pPr lvl="0"/>
            <a:r>
              <a:rPr lang="tr-TR" sz="2400" dirty="0">
                <a:latin typeface="Palatino Linotype" pitchFamily="18" charset="0"/>
              </a:rPr>
              <a:t>Menü çubuğu-Draw-Point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38" y="4445645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044" y="1513964"/>
            <a:ext cx="4226396" cy="123055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044" y="4828975"/>
            <a:ext cx="4158605" cy="16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1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107504" y="993502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err="1">
                <a:solidFill>
                  <a:srgbClr val="4F81BC"/>
                </a:solidFill>
                <a:latin typeface="Palatino Linotype" panose="02040502050505030304" pitchFamily="18" charset="0"/>
              </a:rPr>
              <a:t>Properties</a:t>
            </a:r>
            <a:r>
              <a:rPr lang="tr-TR" i="1" dirty="0">
                <a:solidFill>
                  <a:srgbClr val="4F81BC"/>
                </a:solidFill>
                <a:latin typeface="Palatino Linotype" panose="02040502050505030304" pitchFamily="18" charset="0"/>
              </a:rPr>
              <a:t> Komutu </a:t>
            </a:r>
            <a:endParaRPr lang="tr-TR" dirty="0">
              <a:solidFill>
                <a:srgbClr val="4F81BC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tr-TR" dirty="0">
                <a:solidFill>
                  <a:srgbClr val="000000"/>
                </a:solidFill>
                <a:latin typeface="Palatino Linotype" panose="02040502050505030304" pitchFamily="18" charset="0"/>
              </a:rPr>
              <a:t>Objelerin tüm özelliklerinin okunabildiği ve değiştirilebildiği diyalog kutusunu açmak için </a:t>
            </a:r>
            <a:r>
              <a:rPr lang="tr-TR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Properties</a:t>
            </a:r>
            <a:r>
              <a:rPr lang="tr-TR" dirty="0">
                <a:solidFill>
                  <a:srgbClr val="000000"/>
                </a:solidFill>
                <a:latin typeface="Palatino Linotype" panose="02040502050505030304" pitchFamily="18" charset="0"/>
              </a:rPr>
              <a:t> komutu kullanılır. </a:t>
            </a:r>
            <a:endParaRPr lang="tr-TR" dirty="0"/>
          </a:p>
        </p:txBody>
      </p:sp>
      <p:sp>
        <p:nvSpPr>
          <p:cNvPr id="14" name="Dikdörtgen 13"/>
          <p:cNvSpPr/>
          <p:nvPr/>
        </p:nvSpPr>
        <p:spPr>
          <a:xfrm>
            <a:off x="0" y="353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>
                <a:latin typeface="Palatino Linotype" panose="02040502050505030304" pitchFamily="18" charset="0"/>
              </a:rPr>
              <a:t>Objelerin Özelliklerini Değiştirmek (</a:t>
            </a:r>
            <a:r>
              <a:rPr lang="tr-TR" sz="2800" b="1" dirty="0" err="1">
                <a:latin typeface="Palatino Linotype" panose="02040502050505030304" pitchFamily="18" charset="0"/>
              </a:rPr>
              <a:t>Properties</a:t>
            </a:r>
            <a:r>
              <a:rPr lang="tr-TR" sz="2800" b="1" dirty="0">
                <a:latin typeface="Palatino Linotype" panose="02040502050505030304" pitchFamily="18" charset="0"/>
              </a:rPr>
              <a:t> ve </a:t>
            </a:r>
            <a:r>
              <a:rPr lang="tr-TR" sz="2800" b="1" dirty="0" err="1">
                <a:latin typeface="Palatino Linotype" panose="02040502050505030304" pitchFamily="18" charset="0"/>
              </a:rPr>
              <a:t>Match</a:t>
            </a:r>
            <a:r>
              <a:rPr lang="tr-TR" sz="2800" b="1" dirty="0">
                <a:latin typeface="Palatino Linotype" panose="02040502050505030304" pitchFamily="18" charset="0"/>
              </a:rPr>
              <a:t> </a:t>
            </a:r>
            <a:r>
              <a:rPr lang="tr-TR" sz="2800" b="1" dirty="0" err="1">
                <a:latin typeface="Palatino Linotype" panose="02040502050505030304" pitchFamily="18" charset="0"/>
              </a:rPr>
              <a:t>Properties</a:t>
            </a:r>
            <a:r>
              <a:rPr lang="tr-TR" sz="2800" b="1" dirty="0">
                <a:latin typeface="Palatino Linotype" panose="02040502050505030304" pitchFamily="18" charset="0"/>
              </a:rPr>
              <a:t> Komutları) </a:t>
            </a:r>
            <a:endParaRPr lang="tr-TR" sz="2800" dirty="0"/>
          </a:p>
        </p:txBody>
      </p:sp>
      <p:sp>
        <p:nvSpPr>
          <p:cNvPr id="15" name="Dikdörtgen 14"/>
          <p:cNvSpPr/>
          <p:nvPr/>
        </p:nvSpPr>
        <p:spPr>
          <a:xfrm>
            <a:off x="248109" y="2423790"/>
            <a:ext cx="32077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Properties</a:t>
            </a:r>
            <a:r>
              <a:rPr lang="tr-TR" sz="2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; </a:t>
            </a:r>
            <a:r>
              <a:rPr lang="tr-TR" sz="2000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pr</a:t>
            </a:r>
            <a:r>
              <a:rPr lang="tr-TR" sz="20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endParaRPr lang="tr-TR" sz="2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tr-TR" sz="20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Araç çubuğu; </a:t>
            </a:r>
            <a:r>
              <a:rPr lang="tr-TR" sz="2000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Properties</a:t>
            </a:r>
            <a:endParaRPr lang="tr-TR" sz="20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tr-TR" sz="2000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Ctrl</a:t>
            </a:r>
            <a:r>
              <a:rPr lang="tr-TR" sz="20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1</a:t>
            </a:r>
            <a:endParaRPr lang="tr-TR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11" y="2518318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93" y="2060848"/>
            <a:ext cx="2634019" cy="4615574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64" y="4007966"/>
            <a:ext cx="2586012" cy="15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3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72119"/>
            <a:ext cx="8892480" cy="473918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4280" y="44624"/>
            <a:ext cx="5376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Palatino Linotype" pitchFamily="18" charset="0"/>
              </a:rPr>
              <a:t>Çizim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en-GB" sz="2800" b="1" dirty="0" err="1">
                <a:latin typeface="Palatino Linotype" pitchFamily="18" charset="0"/>
              </a:rPr>
              <a:t>Sınırlarının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en-GB" sz="2800" b="1" dirty="0" err="1">
                <a:latin typeface="Palatino Linotype" pitchFamily="18" charset="0"/>
              </a:rPr>
              <a:t>belirlenmesi</a:t>
            </a:r>
            <a:endParaRPr lang="tr-TR" sz="2800" b="1" dirty="0">
              <a:latin typeface="Palatino Linotype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7504" y="548680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 err="1">
                <a:latin typeface="Palatino Linotype" pitchFamily="18" charset="0"/>
              </a:rPr>
              <a:t>Komut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satırı</a:t>
            </a:r>
            <a:r>
              <a:rPr lang="en-GB" sz="2400" dirty="0">
                <a:latin typeface="Palatino Linotype" pitchFamily="18" charset="0"/>
              </a:rPr>
              <a:t>-Command: </a:t>
            </a:r>
            <a:r>
              <a:rPr lang="en-GB" sz="2400" dirty="0" smtClean="0">
                <a:latin typeface="Palatino Linotype" pitchFamily="18" charset="0"/>
              </a:rPr>
              <a:t>limits</a:t>
            </a:r>
            <a:r>
              <a:rPr lang="tr-TR" sz="2400" dirty="0" smtClean="0">
                <a:latin typeface="Palatino Linotype" pitchFamily="18" charset="0"/>
              </a:rPr>
              <a:t> </a:t>
            </a:r>
            <a:endParaRPr lang="tr-TR" sz="2400" dirty="0">
              <a:latin typeface="Palatino Linotype" pitchFamily="18" charset="0"/>
            </a:endParaRPr>
          </a:p>
          <a:p>
            <a:pPr lvl="0"/>
            <a:r>
              <a:rPr lang="en-GB" sz="2400" dirty="0" err="1">
                <a:latin typeface="Palatino Linotype" pitchFamily="18" charset="0"/>
              </a:rPr>
              <a:t>Menü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çubuğu</a:t>
            </a:r>
            <a:r>
              <a:rPr lang="en-GB" sz="2400" dirty="0">
                <a:latin typeface="Palatino Linotype" pitchFamily="18" charset="0"/>
              </a:rPr>
              <a:t>-Format-Drawing </a:t>
            </a:r>
            <a:r>
              <a:rPr lang="en-GB" sz="2400" dirty="0" smtClean="0">
                <a:latin typeface="Palatino Linotype" pitchFamily="18" charset="0"/>
              </a:rPr>
              <a:t>Limits</a:t>
            </a:r>
            <a:endParaRPr lang="tr-TR" sz="2400" dirty="0">
              <a:latin typeface="Palatino Linotype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860032" y="2768729"/>
            <a:ext cx="40685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b="1" dirty="0">
                <a:solidFill>
                  <a:schemeClr val="bg1"/>
                </a:solidFill>
                <a:latin typeface="Palatino Linotype" pitchFamily="18" charset="0"/>
              </a:rPr>
              <a:t>Command: limits</a:t>
            </a:r>
            <a:endParaRPr lang="tr-TR" sz="140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just"/>
            <a:r>
              <a:rPr lang="en-GB" sz="1400" b="1" dirty="0">
                <a:solidFill>
                  <a:schemeClr val="bg1"/>
                </a:solidFill>
                <a:latin typeface="Palatino Linotype" pitchFamily="18" charset="0"/>
              </a:rPr>
              <a:t>Reset Model space limits</a:t>
            </a:r>
            <a:endParaRPr lang="tr-TR" sz="140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just"/>
            <a:r>
              <a:rPr lang="en-GB" sz="1400" b="1" dirty="0">
                <a:solidFill>
                  <a:schemeClr val="bg1"/>
                </a:solidFill>
                <a:latin typeface="Palatino Linotype" pitchFamily="18" charset="0"/>
              </a:rPr>
              <a:t>Specify lower left corner or [ON/OFF] &lt;0.0000,0.0000&gt;: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Bu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satırda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çizim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sınırının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sol alt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köşesinin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koordinatlarının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belirlenmesi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istenmektedir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.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Herhangi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bir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değer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girilmez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ise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&lt;&gt;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içindeki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değer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kabul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edilmiş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demektir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. Enter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ile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&lt;0.0000,0.0000&gt;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değeri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kabul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edilir</a:t>
            </a:r>
            <a:r>
              <a:rPr lang="en-GB" sz="1400" dirty="0" smtClean="0">
                <a:solidFill>
                  <a:schemeClr val="bg1"/>
                </a:solidFill>
                <a:latin typeface="Palatino Linotype" pitchFamily="18" charset="0"/>
              </a:rPr>
              <a:t>.</a:t>
            </a:r>
            <a:endParaRPr lang="tr-TR" sz="14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just"/>
            <a:endParaRPr lang="tr-TR" sz="1400" dirty="0">
              <a:solidFill>
                <a:schemeClr val="bg1"/>
              </a:solidFill>
              <a:latin typeface="Palatino Linotype" pitchFamily="18" charset="0"/>
            </a:endParaRPr>
          </a:p>
          <a:p>
            <a:pPr algn="just"/>
            <a:r>
              <a:rPr lang="en-GB" sz="1400" b="1" dirty="0">
                <a:solidFill>
                  <a:schemeClr val="bg1"/>
                </a:solidFill>
                <a:latin typeface="Palatino Linotype" pitchFamily="18" charset="0"/>
              </a:rPr>
              <a:t>Specify upper right corner &lt;12.0000,9.0000&gt;:&lt;&gt;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içindeki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değerler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ilk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açılışta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gelen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varsayılan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(default)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değerlerdir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. A3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boyutlarında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bir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çizim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sınırı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tanımlamak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için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420,297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değeri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girilir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ve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Enter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ile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devam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Palatino Linotype" pitchFamily="18" charset="0"/>
              </a:rPr>
              <a:t>edilir</a:t>
            </a:r>
            <a:r>
              <a:rPr lang="en-GB" sz="1400" dirty="0">
                <a:solidFill>
                  <a:schemeClr val="bg1"/>
                </a:solidFill>
                <a:latin typeface="Palatino Linotype" pitchFamily="18" charset="0"/>
              </a:rPr>
              <a:t>.</a:t>
            </a:r>
            <a:endParaRPr lang="tr-TR" sz="14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22650" y="5882791"/>
            <a:ext cx="432048" cy="216024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611560" y="6453336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latin typeface="Palatino Linotype" pitchFamily="18" charset="0"/>
              </a:rPr>
              <a:t>ON seçeneği </a:t>
            </a:r>
            <a:r>
              <a:rPr lang="tr-TR" i="1" dirty="0" smtClean="0">
                <a:latin typeface="Palatino Linotype" pitchFamily="18" charset="0"/>
              </a:rPr>
              <a:t>seçilirse çizim </a:t>
            </a:r>
            <a:r>
              <a:rPr lang="tr-TR" i="1" dirty="0">
                <a:latin typeface="Palatino Linotype" pitchFamily="18" charset="0"/>
              </a:rPr>
              <a:t>sınırları dışında hiçbir şekilde nokta girişi yapılamaz</a:t>
            </a:r>
            <a:r>
              <a:rPr lang="tr-TR" i="1" dirty="0" smtClean="0">
                <a:latin typeface="Palatino Linotype" pitchFamily="18" charset="0"/>
              </a:rPr>
              <a:t> </a:t>
            </a:r>
            <a:endParaRPr lang="tr-TR" i="1" dirty="0">
              <a:latin typeface="Palatino Linotype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98" y="621492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5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353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latin typeface="Palatino Linotype" panose="02040502050505030304" pitchFamily="18" charset="0"/>
              </a:rPr>
              <a:t>Utilities Paneli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589434"/>
            <a:ext cx="2037754" cy="59565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592882"/>
            <a:ext cx="1615231" cy="2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3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353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err="1" smtClean="0">
                <a:latin typeface="Palatino Linotype" panose="02040502050505030304" pitchFamily="18" charset="0"/>
              </a:rPr>
              <a:t>Clipboard</a:t>
            </a:r>
            <a:r>
              <a:rPr lang="tr-TR" sz="2800" b="1" dirty="0" smtClean="0">
                <a:latin typeface="Palatino Linotype" panose="02040502050505030304" pitchFamily="18" charset="0"/>
              </a:rPr>
              <a:t> Paneli</a:t>
            </a:r>
            <a:endParaRPr lang="tr-TR" sz="28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764296"/>
            <a:ext cx="2448272" cy="2430658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-546" y="92149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i="1" dirty="0" err="1">
                <a:solidFill>
                  <a:srgbClr val="4F81BC"/>
                </a:solidFill>
                <a:latin typeface="Palatino Linotype" panose="02040502050505030304" pitchFamily="18" charset="0"/>
              </a:rPr>
              <a:t>Match</a:t>
            </a:r>
            <a:r>
              <a:rPr lang="tr-TR" i="1" dirty="0">
                <a:solidFill>
                  <a:srgbClr val="4F81BC"/>
                </a:solidFill>
                <a:latin typeface="Palatino Linotype" panose="02040502050505030304" pitchFamily="18" charset="0"/>
              </a:rPr>
              <a:t> </a:t>
            </a:r>
            <a:r>
              <a:rPr lang="tr-TR" i="1" dirty="0" err="1">
                <a:solidFill>
                  <a:srgbClr val="4F81BC"/>
                </a:solidFill>
                <a:latin typeface="Palatino Linotype" panose="02040502050505030304" pitchFamily="18" charset="0"/>
              </a:rPr>
              <a:t>Properties</a:t>
            </a:r>
            <a:r>
              <a:rPr lang="tr-TR" i="1" dirty="0">
                <a:solidFill>
                  <a:srgbClr val="4F81BC"/>
                </a:solidFill>
                <a:latin typeface="Palatino Linotype" panose="02040502050505030304" pitchFamily="18" charset="0"/>
              </a:rPr>
              <a:t> Komutu </a:t>
            </a:r>
            <a:endParaRPr lang="tr-TR" dirty="0">
              <a:solidFill>
                <a:srgbClr val="4F81BC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tr-TR" dirty="0">
                <a:solidFill>
                  <a:srgbClr val="000000"/>
                </a:solidFill>
                <a:latin typeface="Palatino Linotype" panose="02040502050505030304" pitchFamily="18" charset="0"/>
              </a:rPr>
              <a:t>Bir objenin tüm veya seçilen bazı özelliklerinin bir başka objeye uygulanması için </a:t>
            </a:r>
            <a:r>
              <a:rPr lang="tr-TR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Match</a:t>
            </a:r>
            <a:r>
              <a:rPr lang="tr-TR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Properties</a:t>
            </a:r>
            <a:r>
              <a:rPr lang="tr-TR" dirty="0">
                <a:solidFill>
                  <a:srgbClr val="000000"/>
                </a:solidFill>
                <a:latin typeface="Palatino Linotype" panose="02040502050505030304" pitchFamily="18" charset="0"/>
              </a:rPr>
              <a:t> komutu kullanılır. 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576" y="2023260"/>
            <a:ext cx="808886" cy="940565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71462" y="216613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Matchprop</a:t>
            </a:r>
            <a:r>
              <a:rPr lang="tr-TR" sz="2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; mat </a:t>
            </a:r>
            <a:endParaRPr lang="tr-TR" sz="24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tr-TR" sz="2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Araç çubuğu; </a:t>
            </a:r>
            <a:r>
              <a:rPr lang="tr-TR" sz="2400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Matchprop</a:t>
            </a:r>
            <a:r>
              <a:rPr lang="tr-TR" sz="2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endParaRPr lang="tr-TR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32" y="2241593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355976" y="2493542"/>
            <a:ext cx="287486" cy="21537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964" y="3361899"/>
            <a:ext cx="6048889" cy="323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690832" y="3764296"/>
            <a:ext cx="521127" cy="16876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3221158" y="3753681"/>
            <a:ext cx="521127" cy="16876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-546" y="556272"/>
            <a:ext cx="7287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Verileri ortak hafızaya alarak </a:t>
            </a:r>
            <a:r>
              <a:rPr lang="tr-TR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AutoCAD</a:t>
            </a:r>
            <a:r>
              <a:rPr lang="tr-TR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ekranında kullanıma hazırlar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8079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052736"/>
            <a:ext cx="7344815" cy="482453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23528" y="26064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Uygulama_1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45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416823" cy="453650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23528" y="26064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Uygulama_2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94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832648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323528" y="26064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Uygulama_3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88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896544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kdörtgen 3"/>
          <p:cNvSpPr/>
          <p:nvPr/>
        </p:nvSpPr>
        <p:spPr>
          <a:xfrm>
            <a:off x="323528" y="26064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Uygulama_4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9" y="1412776"/>
            <a:ext cx="4441888" cy="468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80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760640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323528" y="26064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Uygulama_5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69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64449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Palatino Linotype" pitchFamily="18" charset="0"/>
              </a:rPr>
              <a:t>Aşağıdaki  şekilde görülen; </a:t>
            </a:r>
          </a:p>
          <a:p>
            <a:pPr lvl="0"/>
            <a:r>
              <a:rPr lang="tr-TR" dirty="0">
                <a:latin typeface="Palatino Linotype" pitchFamily="18" charset="0"/>
              </a:rPr>
              <a:t>Dikdörtgenin içini ANSI31 deseni ve SCALE:0.5,ANGLE:0 değerleri ile tarayınız. </a:t>
            </a:r>
          </a:p>
          <a:p>
            <a:pPr lvl="0"/>
            <a:r>
              <a:rPr lang="tr-TR" dirty="0">
                <a:latin typeface="Palatino Linotype" pitchFamily="18" charset="0"/>
              </a:rPr>
              <a:t>Dairenin içini ANSI37 deseni ve SCALE:1,ANGLE: 0 değerleri ile tarayınız. </a:t>
            </a:r>
          </a:p>
          <a:p>
            <a:pPr lvl="0"/>
            <a:r>
              <a:rPr lang="tr-TR" dirty="0">
                <a:latin typeface="Palatino Linotype" pitchFamily="18" charset="0"/>
              </a:rPr>
              <a:t>Altıgenin içini ANSI31 deseni ve SCALE:1,ANGLE:90 değerleri ile tarayınız.</a:t>
            </a:r>
          </a:p>
        </p:txBody>
      </p:sp>
      <p:pic>
        <p:nvPicPr>
          <p:cNvPr id="5" name="Resi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41" y="1893441"/>
            <a:ext cx="5913263" cy="44158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kdörtgen 5"/>
          <p:cNvSpPr/>
          <p:nvPr/>
        </p:nvSpPr>
        <p:spPr>
          <a:xfrm>
            <a:off x="323528" y="26064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Uygulama_6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70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128792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kdörtgen 2"/>
          <p:cNvSpPr/>
          <p:nvPr/>
        </p:nvSpPr>
        <p:spPr>
          <a:xfrm>
            <a:off x="323528" y="26064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Uygulama_7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5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116632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latin typeface="Palatino Linotype" pitchFamily="18" charset="0"/>
              </a:rPr>
              <a:t>Çizim Birimi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7504" y="676929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Palatino Linotype" pitchFamily="18" charset="0"/>
              </a:rPr>
              <a:t>Çizime başlamadan önce çizim biriminin ayarlanması gerekmektedir. Çizim birimi düzenlemesi </a:t>
            </a:r>
            <a:r>
              <a:rPr lang="tr-TR" dirty="0" smtClean="0">
                <a:latin typeface="Palatino Linotype" pitchFamily="18" charset="0"/>
              </a:rPr>
              <a:t>sonrada </a:t>
            </a:r>
            <a:r>
              <a:rPr lang="tr-TR" dirty="0" err="1" smtClean="0">
                <a:latin typeface="Palatino Linotype" pitchFamily="18" charset="0"/>
              </a:rPr>
              <a:t>nda</a:t>
            </a:r>
            <a:r>
              <a:rPr lang="tr-TR" dirty="0" smtClean="0">
                <a:latin typeface="Palatino Linotype" pitchFamily="18" charset="0"/>
              </a:rPr>
              <a:t> </a:t>
            </a:r>
            <a:r>
              <a:rPr lang="tr-TR" dirty="0">
                <a:latin typeface="Palatino Linotype" pitchFamily="18" charset="0"/>
              </a:rPr>
              <a:t>yapılabilir, ancak işe başlamadan doğru bir ayarlama yapmak önemlidir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40756" y="1916832"/>
            <a:ext cx="6275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 err="1">
                <a:latin typeface="Palatino Linotype" pitchFamily="18" charset="0"/>
              </a:rPr>
              <a:t>Komut</a:t>
            </a:r>
            <a:r>
              <a:rPr lang="en-GB" sz="2400" dirty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satırı</a:t>
            </a:r>
            <a:r>
              <a:rPr lang="en-GB" sz="2400" dirty="0">
                <a:latin typeface="Palatino Linotype" pitchFamily="18" charset="0"/>
              </a:rPr>
              <a:t>-Command:</a:t>
            </a:r>
            <a:r>
              <a:rPr lang="en-GB" sz="2400" b="1" dirty="0">
                <a:latin typeface="Palatino Linotype" pitchFamily="18" charset="0"/>
              </a:rPr>
              <a:t> </a:t>
            </a:r>
            <a:r>
              <a:rPr lang="tr-TR" sz="2400" dirty="0" err="1">
                <a:latin typeface="Palatino Linotype" pitchFamily="18" charset="0"/>
              </a:rPr>
              <a:t>Units</a:t>
            </a:r>
            <a:r>
              <a:rPr lang="tr-TR" sz="2400" dirty="0">
                <a:latin typeface="Palatino Linotype" pitchFamily="18" charset="0"/>
              </a:rPr>
              <a:t> yada </a:t>
            </a:r>
            <a:r>
              <a:rPr lang="tr-TR" sz="2400" dirty="0" smtClean="0">
                <a:latin typeface="Palatino Linotype" pitchFamily="18" charset="0"/>
              </a:rPr>
              <a:t>Un</a:t>
            </a:r>
          </a:p>
          <a:p>
            <a:pPr lvl="0"/>
            <a:r>
              <a:rPr lang="en-GB" sz="2400" dirty="0" err="1" smtClean="0">
                <a:latin typeface="Palatino Linotype" pitchFamily="18" charset="0"/>
              </a:rPr>
              <a:t>Menü</a:t>
            </a:r>
            <a:r>
              <a:rPr lang="en-GB" sz="2400" dirty="0" smtClean="0">
                <a:latin typeface="Palatino Linotype" pitchFamily="18" charset="0"/>
              </a:rPr>
              <a:t> </a:t>
            </a:r>
            <a:r>
              <a:rPr lang="en-GB" sz="2400" dirty="0" err="1">
                <a:latin typeface="Palatino Linotype" pitchFamily="18" charset="0"/>
              </a:rPr>
              <a:t>çubuğu</a:t>
            </a:r>
            <a:r>
              <a:rPr lang="en-GB" sz="2400" dirty="0">
                <a:latin typeface="Palatino Linotype" pitchFamily="18" charset="0"/>
              </a:rPr>
              <a:t>-Format</a:t>
            </a:r>
            <a:r>
              <a:rPr lang="en-GB" sz="2400" b="1" dirty="0">
                <a:latin typeface="Palatino Linotype" pitchFamily="18" charset="0"/>
              </a:rPr>
              <a:t> </a:t>
            </a:r>
            <a:r>
              <a:rPr lang="tr-TR" sz="2400" b="1" dirty="0">
                <a:latin typeface="Palatino Linotype" pitchFamily="18" charset="0"/>
              </a:rPr>
              <a:t>- </a:t>
            </a:r>
            <a:r>
              <a:rPr lang="tr-TR" sz="2400" dirty="0" err="1">
                <a:latin typeface="Palatino Linotype" pitchFamily="18" charset="0"/>
              </a:rPr>
              <a:t>Units</a:t>
            </a:r>
            <a:endParaRPr lang="tr-TR" sz="2400" dirty="0">
              <a:latin typeface="Palatino Linotyp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10" y="1963166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/>
          <p:nvPr/>
        </p:nvPicPr>
        <p:blipFill>
          <a:blip r:embed="rId3"/>
          <a:stretch>
            <a:fillRect/>
          </a:stretch>
        </p:blipFill>
        <p:spPr>
          <a:xfrm>
            <a:off x="2771800" y="2819838"/>
            <a:ext cx="3018710" cy="35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367089" y="240443"/>
            <a:ext cx="3165351" cy="1244341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07504" y="44624"/>
            <a:ext cx="6546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latin typeface="Palatino Linotype" pitchFamily="18" charset="0"/>
              </a:rPr>
              <a:t>Doğrusal Çizgi Çizmek (</a:t>
            </a:r>
            <a:r>
              <a:rPr lang="tr-TR" sz="2800" b="1" dirty="0" err="1">
                <a:latin typeface="Palatino Linotype" pitchFamily="18" charset="0"/>
              </a:rPr>
              <a:t>Line</a:t>
            </a:r>
            <a:r>
              <a:rPr lang="tr-TR" sz="2800" b="1" dirty="0">
                <a:latin typeface="Palatino Linotype" pitchFamily="18" charset="0"/>
              </a:rPr>
              <a:t> Komutu)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7504" y="6206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>
                <a:latin typeface="Palatino Linotype" pitchFamily="18" charset="0"/>
              </a:rPr>
              <a:t>Komut </a:t>
            </a:r>
            <a:r>
              <a:rPr lang="tr-TR" sz="2400" dirty="0" smtClean="0">
                <a:latin typeface="Palatino Linotype" pitchFamily="18" charset="0"/>
              </a:rPr>
              <a:t>satırı; LINE </a:t>
            </a:r>
            <a:r>
              <a:rPr lang="tr-TR" sz="2400" dirty="0">
                <a:latin typeface="Palatino Linotype" pitchFamily="18" charset="0"/>
              </a:rPr>
              <a:t>veya L </a:t>
            </a:r>
          </a:p>
          <a:p>
            <a:r>
              <a:rPr lang="tr-TR" sz="2400" dirty="0">
                <a:latin typeface="Palatino Linotype" pitchFamily="18" charset="0"/>
              </a:rPr>
              <a:t>Menü çubuğu-Draw-</a:t>
            </a:r>
            <a:r>
              <a:rPr lang="tr-TR" sz="2400" dirty="0" err="1">
                <a:latin typeface="Palatino Linotype" pitchFamily="18" charset="0"/>
              </a:rPr>
              <a:t>Line</a:t>
            </a:r>
            <a:r>
              <a:rPr lang="tr-TR" sz="2400" dirty="0">
                <a:latin typeface="Palatino Linotype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610697" y="54238"/>
            <a:ext cx="409575" cy="40005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07504" y="1700808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latin typeface="Palatino Linotype" pitchFamily="18" charset="0"/>
              </a:rPr>
              <a:t>LINE </a:t>
            </a:r>
            <a:r>
              <a:rPr lang="tr-TR" sz="2000" b="1" dirty="0" err="1">
                <a:latin typeface="Palatino Linotype" pitchFamily="18" charset="0"/>
              </a:rPr>
              <a:t>Specify</a:t>
            </a:r>
            <a:r>
              <a:rPr lang="tr-TR" sz="2000" b="1" dirty="0">
                <a:latin typeface="Palatino Linotype" pitchFamily="18" charset="0"/>
              </a:rPr>
              <a:t> </a:t>
            </a:r>
            <a:r>
              <a:rPr lang="tr-TR" sz="2000" b="1" dirty="0" err="1">
                <a:latin typeface="Palatino Linotype" pitchFamily="18" charset="0"/>
              </a:rPr>
              <a:t>first</a:t>
            </a:r>
            <a:r>
              <a:rPr lang="tr-TR" sz="2000" b="1" dirty="0">
                <a:latin typeface="Palatino Linotype" pitchFamily="18" charset="0"/>
              </a:rPr>
              <a:t> </a:t>
            </a:r>
            <a:r>
              <a:rPr lang="tr-TR" sz="2000" b="1" dirty="0" err="1">
                <a:latin typeface="Palatino Linotype" pitchFamily="18" charset="0"/>
              </a:rPr>
              <a:t>point</a:t>
            </a:r>
            <a:r>
              <a:rPr lang="tr-TR" sz="2000" b="1" dirty="0">
                <a:latin typeface="Palatino Linotype" pitchFamily="18" charset="0"/>
              </a:rPr>
              <a:t>: </a:t>
            </a:r>
            <a:r>
              <a:rPr lang="tr-TR" sz="2000" dirty="0">
                <a:latin typeface="Palatino Linotype" pitchFamily="18" charset="0"/>
              </a:rPr>
              <a:t>Doğrunun ilk noktasının belirlenmesi istenir. Bu işlem için üç farklı yol kullanılabilir: </a:t>
            </a:r>
          </a:p>
          <a:p>
            <a:pPr algn="just"/>
            <a:r>
              <a:rPr lang="tr-TR" sz="2000" dirty="0">
                <a:latin typeface="Palatino Linotype" pitchFamily="18" charset="0"/>
              </a:rPr>
              <a:t> </a:t>
            </a:r>
          </a:p>
          <a:p>
            <a:pPr algn="just"/>
            <a:r>
              <a:rPr lang="tr-TR" sz="2000" dirty="0">
                <a:latin typeface="Palatino Linotype" pitchFamily="18" charset="0"/>
              </a:rPr>
              <a:t>N</a:t>
            </a:r>
            <a:r>
              <a:rPr lang="tr-TR" sz="2000" dirty="0" smtClean="0">
                <a:latin typeface="Palatino Linotype" pitchFamily="18" charset="0"/>
              </a:rPr>
              <a:t>oktanın </a:t>
            </a:r>
            <a:r>
              <a:rPr lang="tr-TR" sz="2000" dirty="0">
                <a:latin typeface="Palatino Linotype" pitchFamily="18" charset="0"/>
              </a:rPr>
              <a:t>koordinatları girilerek </a:t>
            </a:r>
          </a:p>
          <a:p>
            <a:pPr algn="just"/>
            <a:r>
              <a:rPr lang="tr-TR" sz="2000" dirty="0">
                <a:latin typeface="Palatino Linotype" pitchFamily="18" charset="0"/>
              </a:rPr>
              <a:t>Farenin sol tuşu ile çizim alanında bir noktaya tıklanarak </a:t>
            </a:r>
          </a:p>
          <a:p>
            <a:pPr algn="just"/>
            <a:r>
              <a:rPr lang="tr-TR" sz="2000" dirty="0">
                <a:latin typeface="Palatino Linotype" pitchFamily="18" charset="0"/>
              </a:rPr>
              <a:t>Object </a:t>
            </a:r>
            <a:r>
              <a:rPr lang="tr-TR" sz="2000" dirty="0" err="1">
                <a:latin typeface="Palatino Linotype" pitchFamily="18" charset="0"/>
              </a:rPr>
              <a:t>Snap</a:t>
            </a:r>
            <a:r>
              <a:rPr lang="tr-TR" sz="2000" dirty="0">
                <a:latin typeface="Palatino Linotype" pitchFamily="18" charset="0"/>
              </a:rPr>
              <a:t> (OSNAP) özelliği ile nokta yakalanarak </a:t>
            </a:r>
            <a:endParaRPr lang="tr-TR" sz="2000" dirty="0" smtClean="0">
              <a:latin typeface="Palatino Linotype" pitchFamily="18" charset="0"/>
            </a:endParaRPr>
          </a:p>
          <a:p>
            <a:pPr algn="just"/>
            <a:r>
              <a:rPr lang="tr-TR" sz="2000" dirty="0">
                <a:latin typeface="Palatino Linotype" pitchFamily="18" charset="0"/>
              </a:rPr>
              <a:t> </a:t>
            </a:r>
          </a:p>
          <a:p>
            <a:pPr algn="just"/>
            <a:r>
              <a:rPr lang="tr-TR" sz="2000" b="1" dirty="0" err="1">
                <a:latin typeface="Palatino Linotype" pitchFamily="18" charset="0"/>
              </a:rPr>
              <a:t>Specify</a:t>
            </a:r>
            <a:r>
              <a:rPr lang="tr-TR" sz="2000" b="1" dirty="0">
                <a:latin typeface="Palatino Linotype" pitchFamily="18" charset="0"/>
              </a:rPr>
              <a:t> </a:t>
            </a:r>
            <a:r>
              <a:rPr lang="tr-TR" sz="2000" b="1" dirty="0" err="1">
                <a:latin typeface="Palatino Linotype" pitchFamily="18" charset="0"/>
              </a:rPr>
              <a:t>next</a:t>
            </a:r>
            <a:r>
              <a:rPr lang="tr-TR" sz="2000" b="1" dirty="0">
                <a:latin typeface="Palatino Linotype" pitchFamily="18" charset="0"/>
              </a:rPr>
              <a:t> </a:t>
            </a:r>
            <a:r>
              <a:rPr lang="tr-TR" sz="2000" b="1" dirty="0" err="1">
                <a:latin typeface="Palatino Linotype" pitchFamily="18" charset="0"/>
              </a:rPr>
              <a:t>point</a:t>
            </a:r>
            <a:r>
              <a:rPr lang="tr-TR" sz="2000" b="1" dirty="0">
                <a:latin typeface="Palatino Linotype" pitchFamily="18" charset="0"/>
              </a:rPr>
              <a:t> </a:t>
            </a:r>
            <a:r>
              <a:rPr lang="tr-TR" sz="2000" b="1" dirty="0" err="1">
                <a:latin typeface="Palatino Linotype" pitchFamily="18" charset="0"/>
              </a:rPr>
              <a:t>or</a:t>
            </a:r>
            <a:r>
              <a:rPr lang="tr-TR" sz="2000" b="1" dirty="0">
                <a:latin typeface="Palatino Linotype" pitchFamily="18" charset="0"/>
              </a:rPr>
              <a:t> [</a:t>
            </a:r>
            <a:r>
              <a:rPr lang="tr-TR" sz="2000" b="1" dirty="0" err="1">
                <a:latin typeface="Palatino Linotype" pitchFamily="18" charset="0"/>
              </a:rPr>
              <a:t>Undo</a:t>
            </a:r>
            <a:r>
              <a:rPr lang="tr-TR" sz="2000" b="1" dirty="0">
                <a:latin typeface="Palatino Linotype" pitchFamily="18" charset="0"/>
              </a:rPr>
              <a:t>]: </a:t>
            </a:r>
            <a:r>
              <a:rPr lang="tr-TR" sz="2000" dirty="0">
                <a:latin typeface="Palatino Linotype" pitchFamily="18" charset="0"/>
              </a:rPr>
              <a:t>Sonraki nokta belirlenir. </a:t>
            </a:r>
          </a:p>
          <a:p>
            <a:pPr algn="just"/>
            <a:r>
              <a:rPr lang="tr-TR" sz="2000" b="1" dirty="0" err="1">
                <a:latin typeface="Palatino Linotype" pitchFamily="18" charset="0"/>
              </a:rPr>
              <a:t>Specify</a:t>
            </a:r>
            <a:r>
              <a:rPr lang="tr-TR" sz="2000" b="1" dirty="0">
                <a:latin typeface="Palatino Linotype" pitchFamily="18" charset="0"/>
              </a:rPr>
              <a:t> </a:t>
            </a:r>
            <a:r>
              <a:rPr lang="tr-TR" sz="2000" b="1" dirty="0" err="1">
                <a:latin typeface="Palatino Linotype" pitchFamily="18" charset="0"/>
              </a:rPr>
              <a:t>next</a:t>
            </a:r>
            <a:r>
              <a:rPr lang="tr-TR" sz="2000" b="1" dirty="0">
                <a:latin typeface="Palatino Linotype" pitchFamily="18" charset="0"/>
              </a:rPr>
              <a:t> </a:t>
            </a:r>
            <a:r>
              <a:rPr lang="tr-TR" sz="2000" b="1" dirty="0" err="1">
                <a:latin typeface="Palatino Linotype" pitchFamily="18" charset="0"/>
              </a:rPr>
              <a:t>point</a:t>
            </a:r>
            <a:r>
              <a:rPr lang="tr-TR" sz="2000" b="1" dirty="0">
                <a:latin typeface="Palatino Linotype" pitchFamily="18" charset="0"/>
              </a:rPr>
              <a:t> </a:t>
            </a:r>
            <a:r>
              <a:rPr lang="tr-TR" sz="2000" b="1" dirty="0" err="1">
                <a:latin typeface="Palatino Linotype" pitchFamily="18" charset="0"/>
              </a:rPr>
              <a:t>or</a:t>
            </a:r>
            <a:r>
              <a:rPr lang="tr-TR" sz="2000" b="1" dirty="0">
                <a:latin typeface="Palatino Linotype" pitchFamily="18" charset="0"/>
              </a:rPr>
              <a:t> [Close/</a:t>
            </a:r>
            <a:r>
              <a:rPr lang="tr-TR" sz="2000" b="1" dirty="0" err="1">
                <a:latin typeface="Palatino Linotype" pitchFamily="18" charset="0"/>
              </a:rPr>
              <a:t>Undo</a:t>
            </a:r>
            <a:r>
              <a:rPr lang="tr-TR" sz="2000" b="1" dirty="0">
                <a:latin typeface="Palatino Linotype" pitchFamily="18" charset="0"/>
              </a:rPr>
              <a:t>]: </a:t>
            </a:r>
            <a:r>
              <a:rPr lang="tr-TR" sz="2000" dirty="0">
                <a:latin typeface="Palatino Linotype" pitchFamily="18" charset="0"/>
              </a:rPr>
              <a:t>İlk çizilen çizgiye bağlı olarak başka çizgiler çizilecekse nokta işaretlemeye devam edilir</a:t>
            </a:r>
            <a:r>
              <a:rPr lang="tr-TR" sz="2000" dirty="0" smtClean="0">
                <a:latin typeface="Palatino Linotype" pitchFamily="18" charset="0"/>
              </a:rPr>
              <a:t>.</a:t>
            </a:r>
          </a:p>
          <a:p>
            <a:pPr algn="just"/>
            <a:endParaRPr lang="tr-TR" sz="2000" dirty="0">
              <a:latin typeface="Palatino Linotype" pitchFamily="18" charset="0"/>
            </a:endParaRPr>
          </a:p>
          <a:p>
            <a:pPr algn="just"/>
            <a:r>
              <a:rPr lang="tr-TR" sz="2000" dirty="0">
                <a:latin typeface="Palatino Linotype" pitchFamily="18" charset="0"/>
              </a:rPr>
              <a:t>Eğer son noktanın hatalı olduğu düşünülüyor ve geri alınmak isteniyorsa </a:t>
            </a:r>
            <a:r>
              <a:rPr lang="tr-TR" sz="2000" dirty="0" err="1">
                <a:latin typeface="Palatino Linotype" pitchFamily="18" charset="0"/>
              </a:rPr>
              <a:t>Undo</a:t>
            </a:r>
            <a:r>
              <a:rPr lang="tr-TR" sz="2000" dirty="0">
                <a:latin typeface="Palatino Linotype" pitchFamily="18" charset="0"/>
              </a:rPr>
              <a:t> seçeneği seçilir (Klavyeden U yazılarak</a:t>
            </a:r>
            <a:r>
              <a:rPr lang="tr-TR" sz="2000" dirty="0" smtClean="0">
                <a:latin typeface="Palatino Linotype" pitchFamily="18" charset="0"/>
              </a:rPr>
              <a:t>). Yeni </a:t>
            </a:r>
            <a:r>
              <a:rPr lang="tr-TR" sz="2000" dirty="0">
                <a:latin typeface="Palatino Linotype" pitchFamily="18" charset="0"/>
              </a:rPr>
              <a:t>nokta işaretlemek yerine başlangıç noktasına dönerek çizimi bitirmek için Close seçeneği seçilir (Klavyeden C yazılarak</a:t>
            </a:r>
            <a:r>
              <a:rPr lang="tr-TR" sz="2000" dirty="0" smtClean="0">
                <a:latin typeface="Palatino Linotype" pitchFamily="18" charset="0"/>
              </a:rPr>
              <a:t>). </a:t>
            </a:r>
            <a:r>
              <a:rPr lang="tr-TR" sz="2000" dirty="0">
                <a:latin typeface="Palatino Linotype" pitchFamily="18" charset="0"/>
              </a:rPr>
              <a:t>Çizilecek başka çizgi yoksa nokta işaretlenmeden ENTER tuşu (veya farenin SAĞ tuşu) ile komut bitirilir</a:t>
            </a:r>
            <a:r>
              <a:rPr lang="tr-TR" sz="2000" dirty="0" smtClean="0">
                <a:latin typeface="Palatino Linotype" pitchFamily="18" charset="0"/>
              </a:rPr>
              <a:t>.</a:t>
            </a:r>
            <a:endParaRPr lang="tr-TR" sz="20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44016" y="14847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sz="2400" dirty="0">
                <a:latin typeface="Palatino Linotype" pitchFamily="18" charset="0"/>
              </a:rPr>
              <a:t>Komut </a:t>
            </a:r>
            <a:r>
              <a:rPr lang="tr-TR" sz="2400" dirty="0" smtClean="0">
                <a:latin typeface="Palatino Linotype" pitchFamily="18" charset="0"/>
              </a:rPr>
              <a:t>satırı-PLINE </a:t>
            </a:r>
            <a:r>
              <a:rPr lang="tr-TR" sz="2400" dirty="0">
                <a:latin typeface="Palatino Linotype" pitchFamily="18" charset="0"/>
              </a:rPr>
              <a:t>veya </a:t>
            </a:r>
            <a:r>
              <a:rPr lang="tr-TR" sz="2400" dirty="0" smtClean="0">
                <a:latin typeface="Palatino Linotype" pitchFamily="18" charset="0"/>
              </a:rPr>
              <a:t>PL </a:t>
            </a:r>
            <a:endParaRPr lang="tr-TR" sz="2400" dirty="0">
              <a:latin typeface="Palatino Linotype" pitchFamily="18" charset="0"/>
            </a:endParaRPr>
          </a:p>
          <a:p>
            <a:pPr lvl="0"/>
            <a:r>
              <a:rPr lang="tr-TR" sz="2400" dirty="0">
                <a:latin typeface="Palatino Linotype" pitchFamily="18" charset="0"/>
              </a:rPr>
              <a:t>Menü çubuğu-Draw-</a:t>
            </a:r>
            <a:r>
              <a:rPr lang="tr-TR" sz="2400" dirty="0" err="1">
                <a:latin typeface="Palatino Linotype" pitchFamily="18" charset="0"/>
              </a:rPr>
              <a:t>Spline</a:t>
            </a:r>
            <a:r>
              <a:rPr lang="tr-TR" sz="2400" dirty="0">
                <a:latin typeface="Palatino Linotype" pitchFamily="18" charset="0"/>
              </a:rPr>
              <a:t>,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52016" y="188640"/>
            <a:ext cx="767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Palatino Linotype" pitchFamily="18" charset="0"/>
              </a:rPr>
              <a:t>Çoklu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en-GB" sz="2800" b="1" dirty="0" err="1">
                <a:latin typeface="Palatino Linotype" pitchFamily="18" charset="0"/>
              </a:rPr>
              <a:t>Çizgi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en-GB" sz="2800" b="1" dirty="0" err="1">
                <a:latin typeface="Palatino Linotype" pitchFamily="18" charset="0"/>
              </a:rPr>
              <a:t>Çizmek</a:t>
            </a:r>
            <a:r>
              <a:rPr lang="en-GB" sz="2800" b="1" dirty="0">
                <a:latin typeface="Palatino Linotype" pitchFamily="18" charset="0"/>
              </a:rPr>
              <a:t> (Polyline-</a:t>
            </a:r>
            <a:r>
              <a:rPr lang="en-GB" sz="2800" b="1" dirty="0" err="1">
                <a:latin typeface="Palatino Linotype" pitchFamily="18" charset="0"/>
              </a:rPr>
              <a:t>Pline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en-GB" sz="2800" b="1" dirty="0" err="1">
                <a:latin typeface="Palatino Linotype" pitchFamily="18" charset="0"/>
              </a:rPr>
              <a:t>Komutu</a:t>
            </a:r>
            <a:r>
              <a:rPr lang="en-GB" sz="2800" b="1" dirty="0">
                <a:latin typeface="Palatino Linotype" pitchFamily="18" charset="0"/>
              </a:rPr>
              <a:t>)</a:t>
            </a:r>
            <a:endParaRPr lang="tr-TR" sz="2800" b="1" dirty="0">
              <a:latin typeface="Palatino Linotype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67464" y="711860"/>
            <a:ext cx="8740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err="1">
                <a:latin typeface="Palatino Linotype" pitchFamily="18" charset="0"/>
              </a:rPr>
              <a:t>Birbirine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bağlı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birçok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parçadan</a:t>
            </a:r>
            <a:r>
              <a:rPr lang="en-GB" dirty="0">
                <a:latin typeface="Palatino Linotype" pitchFamily="18" charset="0"/>
              </a:rPr>
              <a:t> (segment) </a:t>
            </a:r>
            <a:r>
              <a:rPr lang="en-GB" dirty="0" err="1">
                <a:latin typeface="Palatino Linotype" pitchFamily="18" charset="0"/>
              </a:rPr>
              <a:t>oluşan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çizgi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çizmekte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kullanılan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Pline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komutunu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çalıştırmak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için</a:t>
            </a:r>
            <a:r>
              <a:rPr lang="en-GB" dirty="0">
                <a:latin typeface="Palatino Linotype" pitchFamily="18" charset="0"/>
              </a:rPr>
              <a:t>; </a:t>
            </a:r>
            <a:endParaRPr lang="tr-TR" dirty="0">
              <a:latin typeface="Palatino Linotype" pitchFamily="18" charset="0"/>
            </a:endParaRPr>
          </a:p>
          <a:p>
            <a:pPr algn="just"/>
            <a:r>
              <a:rPr lang="en-GB" dirty="0">
                <a:latin typeface="Palatino Linotype" pitchFamily="18" charset="0"/>
              </a:rPr>
              <a:t> </a:t>
            </a:r>
            <a:endParaRPr lang="tr-TR" dirty="0">
              <a:latin typeface="Palatino Linotype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23243" y="2348880"/>
            <a:ext cx="89132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err="1">
                <a:latin typeface="Palatino Linotype" pitchFamily="18" charset="0"/>
              </a:rPr>
              <a:t>Command</a:t>
            </a:r>
            <a:r>
              <a:rPr lang="tr-TR" b="1" dirty="0">
                <a:latin typeface="Palatino Linotype" pitchFamily="18" charset="0"/>
              </a:rPr>
              <a:t>:_pline </a:t>
            </a:r>
            <a:endParaRPr lang="tr-TR" dirty="0">
              <a:latin typeface="Palatino Linotype" pitchFamily="18" charset="0"/>
            </a:endParaRPr>
          </a:p>
          <a:p>
            <a:pPr algn="just"/>
            <a:r>
              <a:rPr lang="tr-TR" b="1" dirty="0" err="1">
                <a:latin typeface="Palatino Linotype" pitchFamily="18" charset="0"/>
              </a:rPr>
              <a:t>Specify</a:t>
            </a:r>
            <a:r>
              <a:rPr lang="tr-TR" b="1" dirty="0">
                <a:latin typeface="Palatino Linotype" pitchFamily="18" charset="0"/>
              </a:rPr>
              <a:t> start </a:t>
            </a:r>
            <a:r>
              <a:rPr lang="tr-TR" b="1" dirty="0" err="1">
                <a:latin typeface="Palatino Linotype" pitchFamily="18" charset="0"/>
              </a:rPr>
              <a:t>point</a:t>
            </a:r>
            <a:r>
              <a:rPr lang="tr-TR" b="1" dirty="0">
                <a:latin typeface="Palatino Linotype" pitchFamily="18" charset="0"/>
              </a:rPr>
              <a:t>. </a:t>
            </a:r>
            <a:r>
              <a:rPr lang="tr-TR" dirty="0">
                <a:latin typeface="Palatino Linotype" pitchFamily="18" charset="0"/>
              </a:rPr>
              <a:t>Çizginin başlangıç noktası işaretlenir. 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Current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line-width</a:t>
            </a:r>
            <a:r>
              <a:rPr lang="tr-TR" b="1" dirty="0">
                <a:latin typeface="Palatino Linotype" pitchFamily="18" charset="0"/>
              </a:rPr>
              <a:t> is 0.0000 </a:t>
            </a:r>
            <a:r>
              <a:rPr lang="tr-TR" dirty="0">
                <a:latin typeface="Palatino Linotype" pitchFamily="18" charset="0"/>
              </a:rPr>
              <a:t>(Geçerli çizgi kalınlığı 0.0000) 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Specify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next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point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or</a:t>
            </a:r>
            <a:r>
              <a:rPr lang="tr-TR" b="1" dirty="0">
                <a:latin typeface="Palatino Linotype" pitchFamily="18" charset="0"/>
              </a:rPr>
              <a:t> [</a:t>
            </a:r>
            <a:r>
              <a:rPr lang="tr-TR" b="1" dirty="0" err="1">
                <a:latin typeface="Palatino Linotype" pitchFamily="18" charset="0"/>
              </a:rPr>
              <a:t>Arc</a:t>
            </a:r>
            <a:r>
              <a:rPr lang="tr-TR" b="1" dirty="0">
                <a:latin typeface="Palatino Linotype" pitchFamily="18" charset="0"/>
              </a:rPr>
              <a:t>/</a:t>
            </a:r>
            <a:r>
              <a:rPr lang="tr-TR" b="1" dirty="0" err="1">
                <a:latin typeface="Palatino Linotype" pitchFamily="18" charset="0"/>
              </a:rPr>
              <a:t>Halfwidth</a:t>
            </a:r>
            <a:r>
              <a:rPr lang="tr-TR" b="1" dirty="0">
                <a:latin typeface="Palatino Linotype" pitchFamily="18" charset="0"/>
              </a:rPr>
              <a:t>/</a:t>
            </a:r>
            <a:r>
              <a:rPr lang="tr-TR" b="1" dirty="0" err="1">
                <a:latin typeface="Palatino Linotype" pitchFamily="18" charset="0"/>
              </a:rPr>
              <a:t>Length</a:t>
            </a:r>
            <a:r>
              <a:rPr lang="tr-TR" b="1" dirty="0">
                <a:latin typeface="Palatino Linotype" pitchFamily="18" charset="0"/>
              </a:rPr>
              <a:t>/</a:t>
            </a:r>
            <a:r>
              <a:rPr lang="tr-TR" b="1" dirty="0" err="1">
                <a:latin typeface="Palatino Linotype" pitchFamily="18" charset="0"/>
              </a:rPr>
              <a:t>Undo</a:t>
            </a:r>
            <a:r>
              <a:rPr lang="tr-TR" b="1" dirty="0">
                <a:latin typeface="Palatino Linotype" pitchFamily="18" charset="0"/>
              </a:rPr>
              <a:t>/</a:t>
            </a:r>
            <a:r>
              <a:rPr lang="tr-TR" b="1" dirty="0" err="1">
                <a:latin typeface="Palatino Linotype" pitchFamily="18" charset="0"/>
              </a:rPr>
              <a:t>Width</a:t>
            </a:r>
            <a:r>
              <a:rPr lang="tr-TR" b="1" dirty="0">
                <a:latin typeface="Palatino Linotype" pitchFamily="18" charset="0"/>
              </a:rPr>
              <a:t>]: </a:t>
            </a:r>
            <a:r>
              <a:rPr lang="tr-TR" dirty="0">
                <a:latin typeface="Palatino Linotype" pitchFamily="18" charset="0"/>
              </a:rPr>
              <a:t>Sonraki nokta işaretlenir. 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Specify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next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point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or</a:t>
            </a:r>
            <a:r>
              <a:rPr lang="tr-TR" b="1" dirty="0">
                <a:latin typeface="Palatino Linotype" pitchFamily="18" charset="0"/>
              </a:rPr>
              <a:t> [</a:t>
            </a:r>
            <a:r>
              <a:rPr lang="tr-TR" b="1" dirty="0" err="1">
                <a:latin typeface="Palatino Linotype" pitchFamily="18" charset="0"/>
              </a:rPr>
              <a:t>Arc</a:t>
            </a:r>
            <a:r>
              <a:rPr lang="tr-TR" b="1" dirty="0">
                <a:latin typeface="Palatino Linotype" pitchFamily="18" charset="0"/>
              </a:rPr>
              <a:t>/Close/</a:t>
            </a:r>
            <a:r>
              <a:rPr lang="tr-TR" b="1" dirty="0" err="1">
                <a:latin typeface="Palatino Linotype" pitchFamily="18" charset="0"/>
              </a:rPr>
              <a:t>Halfwidth</a:t>
            </a:r>
            <a:r>
              <a:rPr lang="tr-TR" b="1" dirty="0">
                <a:latin typeface="Palatino Linotype" pitchFamily="18" charset="0"/>
              </a:rPr>
              <a:t>/</a:t>
            </a:r>
            <a:r>
              <a:rPr lang="tr-TR" b="1" dirty="0" err="1">
                <a:latin typeface="Palatino Linotype" pitchFamily="18" charset="0"/>
              </a:rPr>
              <a:t>Length</a:t>
            </a:r>
            <a:r>
              <a:rPr lang="tr-TR" b="1" dirty="0">
                <a:latin typeface="Palatino Linotype" pitchFamily="18" charset="0"/>
              </a:rPr>
              <a:t>/</a:t>
            </a:r>
            <a:r>
              <a:rPr lang="tr-TR" b="1" dirty="0" err="1">
                <a:latin typeface="Palatino Linotype" pitchFamily="18" charset="0"/>
              </a:rPr>
              <a:t>Undo</a:t>
            </a:r>
            <a:r>
              <a:rPr lang="tr-TR" b="1" dirty="0">
                <a:latin typeface="Palatino Linotype" pitchFamily="18" charset="0"/>
              </a:rPr>
              <a:t>/</a:t>
            </a:r>
            <a:r>
              <a:rPr lang="tr-TR" b="1" dirty="0" err="1">
                <a:latin typeface="Palatino Linotype" pitchFamily="18" charset="0"/>
              </a:rPr>
              <a:t>Width</a:t>
            </a:r>
            <a:r>
              <a:rPr lang="tr-TR" b="1" dirty="0">
                <a:latin typeface="Palatino Linotype" pitchFamily="18" charset="0"/>
              </a:rPr>
              <a:t>]: </a:t>
            </a:r>
            <a:r>
              <a:rPr lang="tr-TR" dirty="0">
                <a:latin typeface="Palatino Linotype" pitchFamily="18" charset="0"/>
              </a:rPr>
              <a:t>Sonraki nokta işaretlenir.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83488" y="4482986"/>
            <a:ext cx="850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>
                <a:latin typeface="Palatino Linotype" pitchFamily="18" charset="0"/>
              </a:rPr>
              <a:t>Arc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Çizgiye yay çizerek devam etmek için kullanılır. </a:t>
            </a:r>
          </a:p>
          <a:p>
            <a:r>
              <a:rPr lang="tr-TR" b="1" dirty="0">
                <a:latin typeface="Palatino Linotype" pitchFamily="18" charset="0"/>
              </a:rPr>
              <a:t>Close: </a:t>
            </a:r>
            <a:r>
              <a:rPr lang="tr-TR" dirty="0">
                <a:latin typeface="Palatino Linotype" pitchFamily="18" charset="0"/>
              </a:rPr>
              <a:t>Son nokta ile ilk noktayı birleştirerek çizgiyi kapatır. </a:t>
            </a:r>
          </a:p>
          <a:p>
            <a:r>
              <a:rPr lang="tr-TR" b="1" dirty="0" err="1">
                <a:latin typeface="Palatino Linotype" pitchFamily="18" charset="0"/>
              </a:rPr>
              <a:t>Halfwidth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Geçerli çizgi kalınlığının yarı değeri ile devam edilir. </a:t>
            </a:r>
          </a:p>
          <a:p>
            <a:r>
              <a:rPr lang="tr-TR" b="1" dirty="0" err="1">
                <a:latin typeface="Palatino Linotype" pitchFamily="18" charset="0"/>
              </a:rPr>
              <a:t>Length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Son çizilen çizgi doğrultusunda ve girilen değer uzunluğunda çizgi çizer. </a:t>
            </a:r>
          </a:p>
          <a:p>
            <a:r>
              <a:rPr lang="tr-TR" b="1" dirty="0" err="1">
                <a:latin typeface="Palatino Linotype" pitchFamily="18" charset="0"/>
              </a:rPr>
              <a:t>Undo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Son çizilen çizgiyi geri alır. </a:t>
            </a:r>
          </a:p>
          <a:p>
            <a:r>
              <a:rPr lang="tr-TR" b="1" dirty="0" err="1">
                <a:latin typeface="Palatino Linotype" pitchFamily="18" charset="0"/>
              </a:rPr>
              <a:t>Width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Çizgi kalınlığı belirlemekte kullanılır. </a:t>
            </a:r>
          </a:p>
        </p:txBody>
      </p:sp>
    </p:spTree>
    <p:extLst>
      <p:ext uri="{BB962C8B-B14F-4D97-AF65-F5344CB8AC3E}">
        <p14:creationId xmlns:p14="http://schemas.microsoft.com/office/powerpoint/2010/main" val="20765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908720"/>
            <a:ext cx="3458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Arc</a:t>
            </a:r>
            <a:r>
              <a:rPr lang="tr-TR" dirty="0"/>
              <a:t> </a:t>
            </a:r>
            <a:r>
              <a:rPr lang="tr-TR" dirty="0">
                <a:latin typeface="Palatino Linotype" pitchFamily="18" charset="0"/>
              </a:rPr>
              <a:t>seçeneği</a:t>
            </a:r>
            <a:r>
              <a:rPr lang="tr-TR" dirty="0"/>
              <a:t> ile devam edildiğinde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52016" y="188640"/>
            <a:ext cx="767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Palatino Linotype" pitchFamily="18" charset="0"/>
              </a:rPr>
              <a:t>Çoklu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en-GB" sz="2800" b="1" dirty="0" err="1">
                <a:latin typeface="Palatino Linotype" pitchFamily="18" charset="0"/>
              </a:rPr>
              <a:t>Çizgi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en-GB" sz="2800" b="1" dirty="0" err="1">
                <a:latin typeface="Palatino Linotype" pitchFamily="18" charset="0"/>
              </a:rPr>
              <a:t>Çizmek</a:t>
            </a:r>
            <a:r>
              <a:rPr lang="en-GB" sz="2800" b="1" dirty="0">
                <a:latin typeface="Palatino Linotype" pitchFamily="18" charset="0"/>
              </a:rPr>
              <a:t> (Polyline-</a:t>
            </a:r>
            <a:r>
              <a:rPr lang="en-GB" sz="2800" b="1" dirty="0" err="1">
                <a:latin typeface="Palatino Linotype" pitchFamily="18" charset="0"/>
              </a:rPr>
              <a:t>Pline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en-GB" sz="2800" b="1" dirty="0" err="1">
                <a:latin typeface="Palatino Linotype" pitchFamily="18" charset="0"/>
              </a:rPr>
              <a:t>Komutu</a:t>
            </a:r>
            <a:r>
              <a:rPr lang="en-GB" sz="2800" b="1" dirty="0">
                <a:latin typeface="Palatino Linotype" pitchFamily="18" charset="0"/>
              </a:rPr>
              <a:t>)</a:t>
            </a:r>
            <a:endParaRPr lang="tr-TR" sz="2800" b="1" dirty="0">
              <a:latin typeface="Palatino Linotype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2016" y="1402898"/>
            <a:ext cx="8812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err="1">
                <a:latin typeface="Palatino Linotype" pitchFamily="18" charset="0"/>
              </a:rPr>
              <a:t>Specify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endpoint</a:t>
            </a:r>
            <a:r>
              <a:rPr lang="tr-TR" b="1" dirty="0">
                <a:latin typeface="Palatino Linotype" pitchFamily="18" charset="0"/>
              </a:rPr>
              <a:t> of </a:t>
            </a:r>
            <a:r>
              <a:rPr lang="tr-TR" b="1" dirty="0" err="1">
                <a:latin typeface="Palatino Linotype" pitchFamily="18" charset="0"/>
              </a:rPr>
              <a:t>arc</a:t>
            </a:r>
            <a:r>
              <a:rPr lang="tr-TR" b="1" dirty="0">
                <a:latin typeface="Palatino Linotype" pitchFamily="18" charset="0"/>
              </a:rPr>
              <a:t> </a:t>
            </a:r>
            <a:r>
              <a:rPr lang="tr-TR" b="1" dirty="0" err="1">
                <a:latin typeface="Palatino Linotype" pitchFamily="18" charset="0"/>
              </a:rPr>
              <a:t>or</a:t>
            </a:r>
            <a:r>
              <a:rPr lang="tr-TR" b="1" dirty="0">
                <a:latin typeface="Palatino Linotype" pitchFamily="18" charset="0"/>
              </a:rPr>
              <a:t> [</a:t>
            </a:r>
            <a:r>
              <a:rPr lang="tr-TR" b="1" dirty="0" err="1">
                <a:latin typeface="Palatino Linotype" pitchFamily="18" charset="0"/>
              </a:rPr>
              <a:t>Angle</a:t>
            </a:r>
            <a:r>
              <a:rPr lang="tr-TR" b="1" dirty="0">
                <a:latin typeface="Palatino Linotype" pitchFamily="18" charset="0"/>
              </a:rPr>
              <a:t>/ </a:t>
            </a:r>
            <a:r>
              <a:rPr lang="tr-TR" b="1" dirty="0" err="1">
                <a:latin typeface="Palatino Linotype" pitchFamily="18" charset="0"/>
              </a:rPr>
              <a:t>CEnter</a:t>
            </a:r>
            <a:r>
              <a:rPr lang="tr-TR" b="1" dirty="0">
                <a:latin typeface="Palatino Linotype" pitchFamily="18" charset="0"/>
              </a:rPr>
              <a:t>/ </a:t>
            </a:r>
            <a:r>
              <a:rPr lang="tr-TR" b="1" dirty="0" err="1">
                <a:latin typeface="Palatino Linotype" pitchFamily="18" charset="0"/>
              </a:rPr>
              <a:t>CLose</a:t>
            </a:r>
            <a:r>
              <a:rPr lang="tr-TR" b="1" dirty="0">
                <a:latin typeface="Palatino Linotype" pitchFamily="18" charset="0"/>
              </a:rPr>
              <a:t>/ </a:t>
            </a:r>
            <a:r>
              <a:rPr lang="tr-TR" b="1" dirty="0" err="1">
                <a:latin typeface="Palatino Linotype" pitchFamily="18" charset="0"/>
              </a:rPr>
              <a:t>Direction</a:t>
            </a:r>
            <a:r>
              <a:rPr lang="tr-TR" b="1" dirty="0">
                <a:latin typeface="Palatino Linotype" pitchFamily="18" charset="0"/>
              </a:rPr>
              <a:t>/ </a:t>
            </a:r>
            <a:r>
              <a:rPr lang="tr-TR" b="1" dirty="0" err="1">
                <a:latin typeface="Palatino Linotype" pitchFamily="18" charset="0"/>
              </a:rPr>
              <a:t>Halfwidth</a:t>
            </a:r>
            <a:r>
              <a:rPr lang="tr-TR" b="1" dirty="0">
                <a:latin typeface="Palatino Linotype" pitchFamily="18" charset="0"/>
              </a:rPr>
              <a:t>/ </a:t>
            </a:r>
            <a:r>
              <a:rPr lang="tr-TR" b="1" dirty="0" err="1">
                <a:latin typeface="Palatino Linotype" pitchFamily="18" charset="0"/>
              </a:rPr>
              <a:t>Line</a:t>
            </a:r>
            <a:r>
              <a:rPr lang="tr-TR" b="1" dirty="0">
                <a:latin typeface="Palatino Linotype" pitchFamily="18" charset="0"/>
              </a:rPr>
              <a:t>/ Radius/ Second </a:t>
            </a:r>
            <a:r>
              <a:rPr lang="tr-TR" b="1" dirty="0" err="1">
                <a:latin typeface="Palatino Linotype" pitchFamily="18" charset="0"/>
              </a:rPr>
              <a:t>pt</a:t>
            </a:r>
            <a:r>
              <a:rPr lang="tr-TR" b="1" dirty="0">
                <a:latin typeface="Palatino Linotype" pitchFamily="18" charset="0"/>
              </a:rPr>
              <a:t>/ </a:t>
            </a:r>
            <a:r>
              <a:rPr lang="tr-TR" b="1" dirty="0" err="1">
                <a:latin typeface="Palatino Linotype" pitchFamily="18" charset="0"/>
              </a:rPr>
              <a:t>Undo</a:t>
            </a:r>
            <a:r>
              <a:rPr lang="tr-TR" b="1" dirty="0">
                <a:latin typeface="Palatino Linotype" pitchFamily="18" charset="0"/>
              </a:rPr>
              <a:t>/ </a:t>
            </a:r>
            <a:r>
              <a:rPr lang="tr-TR" b="1" dirty="0" err="1">
                <a:latin typeface="Palatino Linotype" pitchFamily="18" charset="0"/>
              </a:rPr>
              <a:t>Width</a:t>
            </a:r>
            <a:r>
              <a:rPr lang="tr-TR" b="1" dirty="0">
                <a:latin typeface="Palatino Linotype" pitchFamily="18" charset="0"/>
              </a:rPr>
              <a:t>]:</a:t>
            </a:r>
            <a:r>
              <a:rPr lang="tr-TR" dirty="0">
                <a:latin typeface="Palatino Linotype" pitchFamily="18" charset="0"/>
              </a:rPr>
              <a:t>Yayın bitiş noktası belirlenir. Alt seçeneklerin işlevleri şöyledir: </a:t>
            </a:r>
          </a:p>
          <a:p>
            <a:pPr algn="just"/>
            <a:r>
              <a:rPr lang="tr-TR" dirty="0">
                <a:latin typeface="Palatino Linotype" pitchFamily="18" charset="0"/>
              </a:rPr>
              <a:t> 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Angle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Yayın gördüğü merkez açı girilerek yay çizilir. </a:t>
            </a:r>
          </a:p>
          <a:p>
            <a:pPr algn="just"/>
            <a:r>
              <a:rPr lang="tr-TR" b="1" dirty="0">
                <a:latin typeface="Palatino Linotype" pitchFamily="18" charset="0"/>
              </a:rPr>
              <a:t>Center: </a:t>
            </a:r>
            <a:r>
              <a:rPr lang="tr-TR" dirty="0">
                <a:latin typeface="Palatino Linotype" pitchFamily="18" charset="0"/>
              </a:rPr>
              <a:t>Yayın merkez noktası belirlenir. </a:t>
            </a:r>
          </a:p>
          <a:p>
            <a:pPr algn="just"/>
            <a:r>
              <a:rPr lang="tr-TR" b="1" dirty="0">
                <a:latin typeface="Palatino Linotype" pitchFamily="18" charset="0"/>
              </a:rPr>
              <a:t>Close: </a:t>
            </a:r>
            <a:r>
              <a:rPr lang="tr-TR" dirty="0">
                <a:latin typeface="Palatino Linotype" pitchFamily="18" charset="0"/>
              </a:rPr>
              <a:t>Yayı çizginin başlangıç noktası ile birleştirerek kapatır. 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Direction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Yayın doğrultusunu belirleyen iki nokta işaretlenerek devam edilir. 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Halfwidth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Geçerli çizgi kalınlığının yarı değeri ile devam edilir. 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Line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Yayın son noktasından başlayan doğru çizgi çizmek için kullanılır. </a:t>
            </a:r>
          </a:p>
          <a:p>
            <a:pPr algn="just"/>
            <a:r>
              <a:rPr lang="tr-TR" b="1" dirty="0">
                <a:latin typeface="Palatino Linotype" pitchFamily="18" charset="0"/>
              </a:rPr>
              <a:t>Radius: </a:t>
            </a:r>
            <a:r>
              <a:rPr lang="tr-TR" dirty="0">
                <a:latin typeface="Palatino Linotype" pitchFamily="18" charset="0"/>
              </a:rPr>
              <a:t>Yayın yarıçap değeri girilerek yay çizmek için kullanılır. </a:t>
            </a:r>
          </a:p>
          <a:p>
            <a:pPr algn="just"/>
            <a:r>
              <a:rPr lang="tr-TR" b="1" dirty="0">
                <a:latin typeface="Palatino Linotype" pitchFamily="18" charset="0"/>
              </a:rPr>
              <a:t>Second </a:t>
            </a:r>
            <a:r>
              <a:rPr lang="tr-TR" b="1" dirty="0" err="1">
                <a:latin typeface="Palatino Linotype" pitchFamily="18" charset="0"/>
              </a:rPr>
              <a:t>pt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İşaretlenen iki noktadan geçen bir yay çizerek devam edilir. 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Undo:</a:t>
            </a:r>
            <a:r>
              <a:rPr lang="tr-TR" dirty="0" err="1">
                <a:latin typeface="Palatino Linotype" pitchFamily="18" charset="0"/>
              </a:rPr>
              <a:t>Son</a:t>
            </a:r>
            <a:r>
              <a:rPr lang="tr-TR" dirty="0">
                <a:latin typeface="Palatino Linotype" pitchFamily="18" charset="0"/>
              </a:rPr>
              <a:t> çizilen çizgiyi geri alır. </a:t>
            </a:r>
          </a:p>
          <a:p>
            <a:pPr algn="just"/>
            <a:r>
              <a:rPr lang="tr-TR" b="1" dirty="0" err="1">
                <a:latin typeface="Palatino Linotype" pitchFamily="18" charset="0"/>
              </a:rPr>
              <a:t>Width</a:t>
            </a:r>
            <a:r>
              <a:rPr lang="tr-TR" b="1" dirty="0">
                <a:latin typeface="Palatino Linotype" pitchFamily="18" charset="0"/>
              </a:rPr>
              <a:t>: </a:t>
            </a:r>
            <a:r>
              <a:rPr lang="tr-TR" dirty="0">
                <a:latin typeface="Palatino Linotype" pitchFamily="18" charset="0"/>
              </a:rPr>
              <a:t>Çizgi kalınlığı belirlemekte kullanılır.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38732" y="5877272"/>
            <a:ext cx="8855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Palatino Linotype" pitchFamily="18" charset="0"/>
              </a:rPr>
              <a:t>Not: </a:t>
            </a:r>
            <a:r>
              <a:rPr lang="tr-TR" i="1" dirty="0" err="1" smtClean="0">
                <a:latin typeface="Palatino Linotype" pitchFamily="18" charset="0"/>
              </a:rPr>
              <a:t>Polyline</a:t>
            </a:r>
            <a:r>
              <a:rPr lang="tr-TR" i="1" dirty="0" smtClean="0">
                <a:latin typeface="Palatino Linotype" pitchFamily="18" charset="0"/>
              </a:rPr>
              <a:t> olmayan çizgileri seçerek «J» </a:t>
            </a:r>
            <a:r>
              <a:rPr lang="tr-TR" i="1" dirty="0" err="1" smtClean="0">
                <a:latin typeface="Palatino Linotype" pitchFamily="18" charset="0"/>
              </a:rPr>
              <a:t>enter</a:t>
            </a:r>
            <a:r>
              <a:rPr lang="tr-TR" i="1" dirty="0" smtClean="0">
                <a:latin typeface="Palatino Linotype" pitchFamily="18" charset="0"/>
              </a:rPr>
              <a:t> ile bir </a:t>
            </a:r>
            <a:r>
              <a:rPr lang="tr-TR" i="1" dirty="0" err="1" smtClean="0">
                <a:latin typeface="Palatino Linotype" pitchFamily="18" charset="0"/>
              </a:rPr>
              <a:t>ployline</a:t>
            </a:r>
            <a:r>
              <a:rPr lang="tr-TR" i="1" dirty="0" smtClean="0">
                <a:latin typeface="Palatino Linotype" pitchFamily="18" charset="0"/>
              </a:rPr>
              <a:t> yaparız. Bu durum </a:t>
            </a:r>
            <a:r>
              <a:rPr lang="tr-TR" i="1" dirty="0" err="1" smtClean="0">
                <a:latin typeface="Palatino Linotype" pitchFamily="18" charset="0"/>
              </a:rPr>
              <a:t>offset</a:t>
            </a:r>
            <a:r>
              <a:rPr lang="tr-TR" i="1" dirty="0" smtClean="0">
                <a:latin typeface="Palatino Linotype" pitchFamily="18" charset="0"/>
              </a:rPr>
              <a:t> vb. </a:t>
            </a:r>
          </a:p>
          <a:p>
            <a:pPr algn="just"/>
            <a:r>
              <a:rPr lang="tr-TR" i="1" smtClean="0">
                <a:latin typeface="Palatino Linotype" pitchFamily="18" charset="0"/>
              </a:rPr>
              <a:t>komutlar için </a:t>
            </a:r>
            <a:r>
              <a:rPr lang="tr-TR" i="1" dirty="0" smtClean="0">
                <a:latin typeface="Palatino Linotype" pitchFamily="18" charset="0"/>
              </a:rPr>
              <a:t>oldukça kolaylık sağlar.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4208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07504" y="116632"/>
            <a:ext cx="4754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latin typeface="Palatino Linotype" pitchFamily="18" charset="0"/>
              </a:rPr>
              <a:t>Objeleri Seçmek ve Silmek </a:t>
            </a:r>
          </a:p>
        </p:txBody>
      </p:sp>
      <p:pic>
        <p:nvPicPr>
          <p:cNvPr id="7" name="Resim 6"/>
          <p:cNvPicPr/>
          <p:nvPr/>
        </p:nvPicPr>
        <p:blipFill>
          <a:blip r:embed="rId2"/>
          <a:stretch>
            <a:fillRect/>
          </a:stretch>
        </p:blipFill>
        <p:spPr>
          <a:xfrm>
            <a:off x="999740" y="1988840"/>
            <a:ext cx="6236556" cy="144162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90332" y="3541072"/>
            <a:ext cx="86741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Obje seçmek için; </a:t>
            </a:r>
            <a:r>
              <a:rPr lang="tr-TR" sz="2400" dirty="0" smtClean="0">
                <a:latin typeface="Palatino Linotype" pitchFamily="18" charset="0"/>
              </a:rPr>
              <a:t>Komut satırı-</a:t>
            </a:r>
            <a:r>
              <a:rPr lang="tr-TR" sz="2400" dirty="0" err="1" smtClean="0">
                <a:latin typeface="Palatino Linotype" pitchFamily="18" charset="0"/>
              </a:rPr>
              <a:t>select</a:t>
            </a:r>
            <a:r>
              <a:rPr lang="tr-TR" sz="2400" dirty="0" smtClean="0">
                <a:latin typeface="Palatino Linotype" pitchFamily="18" charset="0"/>
              </a:rPr>
              <a:t>             </a:t>
            </a:r>
            <a:r>
              <a:rPr lang="tr-TR" dirty="0" smtClean="0">
                <a:latin typeface="Palatino Linotype" pitchFamily="18" charset="0"/>
              </a:rPr>
              <a:t>Silmek için ise</a:t>
            </a:r>
            <a:r>
              <a:rPr lang="tr-TR" sz="2400" dirty="0" smtClean="0">
                <a:latin typeface="Palatino Linotype" pitchFamily="18" charset="0"/>
              </a:rPr>
              <a:t>,  e</a:t>
            </a:r>
          </a:p>
          <a:p>
            <a:pPr lvl="0"/>
            <a:endParaRPr lang="tr-TR" dirty="0">
              <a:latin typeface="Palatino Linotype" pitchFamily="18" charset="0"/>
            </a:endParaRPr>
          </a:p>
          <a:p>
            <a:pPr algn="just"/>
            <a:r>
              <a:rPr lang="tr-TR" b="1" i="1" dirty="0" err="1" smtClean="0"/>
              <a:t>Window</a:t>
            </a:r>
            <a:r>
              <a:rPr lang="tr-TR" b="1" i="1" dirty="0" smtClean="0"/>
              <a:t>/</a:t>
            </a:r>
            <a:r>
              <a:rPr lang="tr-TR" b="1" i="1" dirty="0" err="1" smtClean="0"/>
              <a:t>Last</a:t>
            </a:r>
            <a:r>
              <a:rPr lang="tr-TR" b="1" i="1" dirty="0" smtClean="0"/>
              <a:t>/</a:t>
            </a:r>
            <a:r>
              <a:rPr lang="tr-TR" b="1" i="1" dirty="0" err="1" smtClean="0"/>
              <a:t>Crossing</a:t>
            </a:r>
            <a:r>
              <a:rPr lang="tr-TR" b="1" i="1" dirty="0" smtClean="0"/>
              <a:t>/BOX/ALL/Fence/</a:t>
            </a:r>
            <a:r>
              <a:rPr lang="tr-TR" b="1" i="1" dirty="0" err="1" smtClean="0"/>
              <a:t>WPolygon</a:t>
            </a:r>
            <a:r>
              <a:rPr lang="tr-TR" b="1" i="1" dirty="0" smtClean="0"/>
              <a:t>/</a:t>
            </a:r>
            <a:r>
              <a:rPr lang="tr-TR" b="1" i="1" dirty="0" err="1" smtClean="0"/>
              <a:t>CPolygon</a:t>
            </a:r>
            <a:r>
              <a:rPr lang="tr-TR" b="1" i="1" dirty="0" smtClean="0"/>
              <a:t>/</a:t>
            </a:r>
            <a:r>
              <a:rPr lang="tr-TR" b="1" i="1" dirty="0" err="1" smtClean="0"/>
              <a:t>Group</a:t>
            </a:r>
            <a:r>
              <a:rPr lang="tr-TR" b="1" i="1" dirty="0" smtClean="0"/>
              <a:t>/</a:t>
            </a:r>
            <a:r>
              <a:rPr lang="tr-TR" b="1" i="1" dirty="0" err="1" smtClean="0"/>
              <a:t>Add</a:t>
            </a:r>
            <a:r>
              <a:rPr lang="tr-TR" b="1" i="1" dirty="0" smtClean="0"/>
              <a:t>/</a:t>
            </a:r>
            <a:r>
              <a:rPr lang="tr-TR" b="1" i="1" dirty="0" err="1" smtClean="0"/>
              <a:t>Remove</a:t>
            </a:r>
            <a:r>
              <a:rPr lang="tr-TR" b="1" i="1" dirty="0" smtClean="0"/>
              <a:t>/</a:t>
            </a:r>
            <a:r>
              <a:rPr lang="tr-TR" b="1" i="1" dirty="0" err="1" smtClean="0"/>
              <a:t>Multiple</a:t>
            </a:r>
            <a:r>
              <a:rPr lang="tr-TR" b="1" i="1" dirty="0" smtClean="0"/>
              <a:t>/</a:t>
            </a:r>
            <a:r>
              <a:rPr lang="tr-TR" b="1" i="1" dirty="0" err="1" smtClean="0"/>
              <a:t>Previous</a:t>
            </a:r>
            <a:r>
              <a:rPr lang="tr-TR" b="1" i="1" dirty="0" smtClean="0"/>
              <a:t>/</a:t>
            </a:r>
            <a:r>
              <a:rPr lang="tr-TR" b="1" i="1" dirty="0" err="1" smtClean="0"/>
              <a:t>Undo</a:t>
            </a:r>
            <a:r>
              <a:rPr lang="tr-TR" b="1" i="1" dirty="0" smtClean="0"/>
              <a:t>/</a:t>
            </a:r>
            <a:r>
              <a:rPr lang="tr-TR" b="1" i="1" dirty="0" err="1" smtClean="0"/>
              <a:t>AUto</a:t>
            </a:r>
            <a:r>
              <a:rPr lang="tr-TR" b="1" i="1" dirty="0" smtClean="0"/>
              <a:t>/</a:t>
            </a:r>
            <a:r>
              <a:rPr lang="tr-TR" b="1" i="1" dirty="0" err="1" smtClean="0"/>
              <a:t>SIngle</a:t>
            </a:r>
            <a:r>
              <a:rPr lang="tr-TR" b="1" i="1" dirty="0" smtClean="0"/>
              <a:t>/</a:t>
            </a:r>
            <a:r>
              <a:rPr lang="tr-TR" b="1" i="1" dirty="0" err="1" smtClean="0"/>
              <a:t>SUbobject</a:t>
            </a:r>
            <a:r>
              <a:rPr lang="tr-TR" b="1" i="1" dirty="0" smtClean="0"/>
              <a:t>/Object</a:t>
            </a:r>
          </a:p>
          <a:p>
            <a:pPr algn="just"/>
            <a:endParaRPr lang="tr-TR" b="1" i="1" dirty="0"/>
          </a:p>
          <a:p>
            <a:pPr algn="just"/>
            <a:r>
              <a:rPr lang="tr-TR" dirty="0" smtClean="0"/>
              <a:t>Komut satırına bu seçeneklerin büyük harfi yazılarak seçime devam </a:t>
            </a:r>
            <a:r>
              <a:rPr lang="tr-TR" dirty="0" err="1" smtClean="0"/>
              <a:t>edilebilinir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Komut satırına </a:t>
            </a:r>
            <a:r>
              <a:rPr lang="tr-TR" b="1" dirty="0" smtClean="0"/>
              <a:t>s</a:t>
            </a:r>
            <a:r>
              <a:rPr lang="tr-TR" dirty="0" smtClean="0"/>
              <a:t> yazıp                 </a:t>
            </a:r>
            <a:r>
              <a:rPr lang="tr-TR" dirty="0" err="1" smtClean="0"/>
              <a:t>select</a:t>
            </a:r>
            <a:r>
              <a:rPr lang="tr-TR" dirty="0" smtClean="0"/>
              <a:t> </a:t>
            </a:r>
            <a:r>
              <a:rPr lang="tr-TR" dirty="0" err="1" smtClean="0"/>
              <a:t>object</a:t>
            </a:r>
            <a:r>
              <a:rPr lang="tr-TR" dirty="0" smtClean="0"/>
              <a:t> açılır istenilen alan yada obje seçilir.</a:t>
            </a:r>
          </a:p>
          <a:p>
            <a:pPr algn="just"/>
            <a:r>
              <a:rPr lang="tr-TR" dirty="0"/>
              <a:t>Komut satırına </a:t>
            </a:r>
            <a:r>
              <a:rPr lang="tr-TR" b="1" dirty="0" smtClean="0"/>
              <a:t>f</a:t>
            </a:r>
            <a:r>
              <a:rPr lang="tr-TR" dirty="0" smtClean="0"/>
              <a:t> yazıp                 kesik  görünen bir çizgi yardımıyla silinecek objeler seçilir.</a:t>
            </a:r>
          </a:p>
          <a:p>
            <a:pPr algn="just"/>
            <a:endParaRPr lang="tr-TR" dirty="0"/>
          </a:p>
          <a:p>
            <a:pPr algn="just"/>
            <a:r>
              <a:rPr lang="tr-TR" i="1" dirty="0" smtClean="0"/>
              <a:t>NOT: Bu anlamda kullanılan Windows kısa yolları </a:t>
            </a:r>
            <a:r>
              <a:rPr lang="tr-TR" i="1" dirty="0" err="1"/>
              <a:t>A</a:t>
            </a:r>
            <a:r>
              <a:rPr lang="tr-TR" i="1" dirty="0" err="1" smtClean="0"/>
              <a:t>utoCAD</a:t>
            </a:r>
            <a:r>
              <a:rPr lang="tr-TR" i="1" dirty="0" smtClean="0"/>
              <a:t> de çalışmaktadır.</a:t>
            </a:r>
            <a:endParaRPr lang="tr-TR" i="1" dirty="0"/>
          </a:p>
        </p:txBody>
      </p:sp>
      <p:sp>
        <p:nvSpPr>
          <p:cNvPr id="8" name="Dikdörtgen 7"/>
          <p:cNvSpPr/>
          <p:nvPr/>
        </p:nvSpPr>
        <p:spPr>
          <a:xfrm>
            <a:off x="179512" y="76470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Palatino Linotype" pitchFamily="18" charset="0"/>
              </a:rPr>
              <a:t>Biçimlendirme, değiştirme ve düzenleme komutlarının tümü ilk olarak obje seçilmesini ister. Çizim alanında var olan her türlü çizgi, sembol, harf, rakam bir objedir.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18" y="5517232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18" y="5877272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604981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89086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5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7006" y="116632"/>
            <a:ext cx="5311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latin typeface="Palatino Linotype" pitchFamily="18" charset="0"/>
              </a:rPr>
              <a:t>Daire Çizmek (</a:t>
            </a:r>
            <a:r>
              <a:rPr lang="tr-TR" sz="2800" b="1" dirty="0" err="1">
                <a:latin typeface="Palatino Linotype" pitchFamily="18" charset="0"/>
              </a:rPr>
              <a:t>Circle</a:t>
            </a:r>
            <a:r>
              <a:rPr lang="tr-TR" sz="2800" b="1" dirty="0">
                <a:latin typeface="Palatino Linotype" pitchFamily="18" charset="0"/>
              </a:rPr>
              <a:t> Komutu)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4662" y="764704"/>
            <a:ext cx="8951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Palatino Linotype" pitchFamily="18" charset="0"/>
              </a:rPr>
              <a:t>Merkez noktası </a:t>
            </a:r>
            <a:r>
              <a:rPr lang="tr-TR" sz="2400" dirty="0" smtClean="0">
                <a:latin typeface="Palatino Linotype" pitchFamily="18" charset="0"/>
              </a:rPr>
              <a:t>belirlenerek, </a:t>
            </a:r>
            <a:r>
              <a:rPr lang="tr-TR" sz="2400" dirty="0">
                <a:latin typeface="Palatino Linotype" pitchFamily="18" charset="0"/>
              </a:rPr>
              <a:t>yarıçap veya çap değeri girerek, dairenin teğet olacağı noktaları belirleyerek veya dairenin geçeceği noktaları belirleyerek daire çizilebilir</a:t>
            </a:r>
          </a:p>
        </p:txBody>
      </p:sp>
      <p:pic>
        <p:nvPicPr>
          <p:cNvPr id="5" name="Resi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533"/>
            <a:ext cx="490069" cy="3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66" y="2144196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07504" y="20608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>
                <a:latin typeface="Palatino Linotype" pitchFamily="18" charset="0"/>
              </a:rPr>
              <a:t>Komut satırı-CIRCLE veya C </a:t>
            </a:r>
          </a:p>
          <a:p>
            <a:r>
              <a:rPr lang="tr-TR" sz="2400" dirty="0">
                <a:latin typeface="Palatino Linotype" pitchFamily="18" charset="0"/>
              </a:rPr>
              <a:t>Menü çubuğu-Draw-</a:t>
            </a:r>
            <a:r>
              <a:rPr lang="tr-TR" sz="2400" dirty="0" err="1">
                <a:latin typeface="Palatino Linotype" pitchFamily="18" charset="0"/>
              </a:rPr>
              <a:t>Circle</a:t>
            </a:r>
            <a:r>
              <a:rPr lang="tr-TR" sz="2400" dirty="0">
                <a:latin typeface="Palatino Linotype" pitchFamily="18" charset="0"/>
              </a:rPr>
              <a:t>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07504" y="2893000"/>
            <a:ext cx="8928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 err="1">
                <a:latin typeface="Palatino Linotype" pitchFamily="18" charset="0"/>
              </a:rPr>
              <a:t>Command</a:t>
            </a:r>
            <a:r>
              <a:rPr lang="tr-TR" sz="2400" b="1" dirty="0">
                <a:latin typeface="Palatino Linotype" pitchFamily="18" charset="0"/>
              </a:rPr>
              <a:t>:</a:t>
            </a:r>
            <a:r>
              <a:rPr lang="tr-TR" sz="2400" dirty="0">
                <a:latin typeface="Palatino Linotype" pitchFamily="18" charset="0"/>
              </a:rPr>
              <a:t> C</a:t>
            </a:r>
          </a:p>
          <a:p>
            <a:pPr algn="just"/>
            <a:r>
              <a:rPr lang="tr-TR" sz="2400" b="1" dirty="0">
                <a:latin typeface="Palatino Linotype" pitchFamily="18" charset="0"/>
              </a:rPr>
              <a:t>CIRCLE </a:t>
            </a:r>
            <a:r>
              <a:rPr lang="tr-TR" sz="2400" b="1" dirty="0" err="1">
                <a:latin typeface="Palatino Linotype" pitchFamily="18" charset="0"/>
              </a:rPr>
              <a:t>Specify</a:t>
            </a:r>
            <a:r>
              <a:rPr lang="tr-TR" sz="2400" b="1" dirty="0">
                <a:latin typeface="Palatino Linotype" pitchFamily="18" charset="0"/>
              </a:rPr>
              <a:t> </a:t>
            </a:r>
            <a:r>
              <a:rPr lang="tr-TR" sz="2400" b="1" dirty="0" err="1">
                <a:latin typeface="Palatino Linotype" pitchFamily="18" charset="0"/>
              </a:rPr>
              <a:t>center</a:t>
            </a:r>
            <a:r>
              <a:rPr lang="tr-TR" sz="2400" b="1" dirty="0">
                <a:latin typeface="Palatino Linotype" pitchFamily="18" charset="0"/>
              </a:rPr>
              <a:t> </a:t>
            </a:r>
            <a:r>
              <a:rPr lang="tr-TR" sz="2400" b="1" dirty="0" err="1">
                <a:latin typeface="Palatino Linotype" pitchFamily="18" charset="0"/>
              </a:rPr>
              <a:t>point</a:t>
            </a:r>
            <a:r>
              <a:rPr lang="tr-TR" sz="2400" b="1" dirty="0">
                <a:latin typeface="Palatino Linotype" pitchFamily="18" charset="0"/>
              </a:rPr>
              <a:t> </a:t>
            </a:r>
            <a:r>
              <a:rPr lang="tr-TR" sz="2400" b="1" dirty="0" err="1">
                <a:latin typeface="Palatino Linotype" pitchFamily="18" charset="0"/>
              </a:rPr>
              <a:t>for</a:t>
            </a:r>
            <a:r>
              <a:rPr lang="tr-TR" sz="2400" b="1" dirty="0">
                <a:latin typeface="Palatino Linotype" pitchFamily="18" charset="0"/>
              </a:rPr>
              <a:t> </a:t>
            </a:r>
            <a:r>
              <a:rPr lang="tr-TR" sz="2400" b="1" dirty="0" err="1">
                <a:latin typeface="Palatino Linotype" pitchFamily="18" charset="0"/>
              </a:rPr>
              <a:t>circle</a:t>
            </a:r>
            <a:r>
              <a:rPr lang="tr-TR" sz="2400" b="1" dirty="0">
                <a:latin typeface="Palatino Linotype" pitchFamily="18" charset="0"/>
              </a:rPr>
              <a:t> </a:t>
            </a:r>
            <a:r>
              <a:rPr lang="tr-TR" sz="2400" b="1" dirty="0" err="1">
                <a:latin typeface="Palatino Linotype" pitchFamily="18" charset="0"/>
              </a:rPr>
              <a:t>or</a:t>
            </a:r>
            <a:r>
              <a:rPr lang="tr-TR" sz="2400" b="1" dirty="0">
                <a:latin typeface="Palatino Linotype" pitchFamily="18" charset="0"/>
              </a:rPr>
              <a:t> [3P/2P/</a:t>
            </a:r>
            <a:r>
              <a:rPr lang="tr-TR" sz="2400" b="1" dirty="0" err="1">
                <a:latin typeface="Palatino Linotype" pitchFamily="18" charset="0"/>
              </a:rPr>
              <a:t>Ttr</a:t>
            </a:r>
            <a:r>
              <a:rPr lang="tr-TR" sz="2400" b="1" dirty="0">
                <a:latin typeface="Palatino Linotype" pitchFamily="18" charset="0"/>
              </a:rPr>
              <a:t> (tan </a:t>
            </a:r>
            <a:r>
              <a:rPr lang="tr-TR" sz="2400" b="1" dirty="0" err="1">
                <a:latin typeface="Palatino Linotype" pitchFamily="18" charset="0"/>
              </a:rPr>
              <a:t>tan</a:t>
            </a:r>
            <a:r>
              <a:rPr lang="tr-TR" sz="2400" b="1" dirty="0">
                <a:latin typeface="Palatino Linotype" pitchFamily="18" charset="0"/>
              </a:rPr>
              <a:t> </a:t>
            </a:r>
            <a:r>
              <a:rPr lang="tr-TR" sz="2400" b="1" dirty="0" err="1">
                <a:latin typeface="Palatino Linotype" pitchFamily="18" charset="0"/>
              </a:rPr>
              <a:t>radius</a:t>
            </a:r>
            <a:r>
              <a:rPr lang="tr-TR" sz="2400" b="1" dirty="0">
                <a:latin typeface="Palatino Linotype" pitchFamily="18" charset="0"/>
              </a:rPr>
              <a:t>)]:</a:t>
            </a:r>
            <a:r>
              <a:rPr lang="tr-TR" sz="2400" dirty="0">
                <a:latin typeface="Palatino Linotype" pitchFamily="18" charset="0"/>
              </a:rPr>
              <a:t>Çizilecek dairenin merkez noktası fare ile tıklanarak, koordinatları girilerek veya Object </a:t>
            </a:r>
            <a:r>
              <a:rPr lang="tr-TR" sz="2400" dirty="0" err="1">
                <a:latin typeface="Palatino Linotype" pitchFamily="18" charset="0"/>
              </a:rPr>
              <a:t>Snap</a:t>
            </a:r>
            <a:r>
              <a:rPr lang="tr-TR" sz="2400" dirty="0">
                <a:latin typeface="Palatino Linotype" pitchFamily="18" charset="0"/>
              </a:rPr>
              <a:t> özelliği ile yakalanarak belirlenir.</a:t>
            </a:r>
          </a:p>
          <a:p>
            <a:pPr algn="just"/>
            <a:r>
              <a:rPr lang="tr-TR" sz="2400" b="1" dirty="0" err="1">
                <a:latin typeface="Palatino Linotype" pitchFamily="18" charset="0"/>
              </a:rPr>
              <a:t>Specify</a:t>
            </a:r>
            <a:r>
              <a:rPr lang="tr-TR" sz="2400" b="1" dirty="0">
                <a:latin typeface="Palatino Linotype" pitchFamily="18" charset="0"/>
              </a:rPr>
              <a:t> </a:t>
            </a:r>
            <a:r>
              <a:rPr lang="tr-TR" sz="2400" b="1" dirty="0" err="1">
                <a:latin typeface="Palatino Linotype" pitchFamily="18" charset="0"/>
              </a:rPr>
              <a:t>radius</a:t>
            </a:r>
            <a:r>
              <a:rPr lang="tr-TR" sz="2400" b="1" dirty="0">
                <a:latin typeface="Palatino Linotype" pitchFamily="18" charset="0"/>
              </a:rPr>
              <a:t> of </a:t>
            </a:r>
            <a:r>
              <a:rPr lang="tr-TR" sz="2400" b="1" dirty="0" err="1">
                <a:latin typeface="Palatino Linotype" pitchFamily="18" charset="0"/>
              </a:rPr>
              <a:t>circle</a:t>
            </a:r>
            <a:r>
              <a:rPr lang="tr-TR" sz="2400" b="1" dirty="0">
                <a:latin typeface="Palatino Linotype" pitchFamily="18" charset="0"/>
              </a:rPr>
              <a:t> </a:t>
            </a:r>
            <a:r>
              <a:rPr lang="tr-TR" sz="2400" b="1" dirty="0" err="1">
                <a:latin typeface="Palatino Linotype" pitchFamily="18" charset="0"/>
              </a:rPr>
              <a:t>or</a:t>
            </a:r>
            <a:r>
              <a:rPr lang="tr-TR" sz="2400" b="1" dirty="0">
                <a:latin typeface="Palatino Linotype" pitchFamily="18" charset="0"/>
              </a:rPr>
              <a:t> [</a:t>
            </a:r>
            <a:r>
              <a:rPr lang="tr-TR" sz="2400" b="1" dirty="0" err="1">
                <a:latin typeface="Palatino Linotype" pitchFamily="18" charset="0"/>
              </a:rPr>
              <a:t>Diameter</a:t>
            </a:r>
            <a:r>
              <a:rPr lang="tr-TR" sz="2400" b="1" dirty="0">
                <a:latin typeface="Palatino Linotype" pitchFamily="18" charset="0"/>
              </a:rPr>
              <a:t>]: </a:t>
            </a:r>
            <a:r>
              <a:rPr lang="tr-TR" sz="2400" dirty="0">
                <a:latin typeface="Palatino Linotype" pitchFamily="18" charset="0"/>
              </a:rPr>
              <a:t>Çizilecek dairenin yarıçap değeri girilerek daire çizilir. Eğer dairenin çap değeri girilmek istenirse D </a:t>
            </a:r>
            <a:r>
              <a:rPr lang="tr-TR" sz="2400" dirty="0" smtClean="0">
                <a:latin typeface="Palatino Linotype" pitchFamily="18" charset="0"/>
              </a:rPr>
              <a:t>yazılarak</a:t>
            </a:r>
            <a:endParaRPr lang="tr-TR" sz="2400" dirty="0">
              <a:latin typeface="Palatino Linotype" pitchFamily="18" charset="0"/>
            </a:endParaRPr>
          </a:p>
          <a:p>
            <a:pPr algn="just"/>
            <a:r>
              <a:rPr lang="tr-TR" sz="2400" b="1" dirty="0" err="1">
                <a:latin typeface="Palatino Linotype" pitchFamily="18" charset="0"/>
              </a:rPr>
              <a:t>Specify</a:t>
            </a:r>
            <a:r>
              <a:rPr lang="tr-TR" sz="2400" b="1" dirty="0">
                <a:latin typeface="Palatino Linotype" pitchFamily="18" charset="0"/>
              </a:rPr>
              <a:t> </a:t>
            </a:r>
            <a:r>
              <a:rPr lang="tr-TR" sz="2400" b="1" dirty="0" err="1">
                <a:latin typeface="Palatino Linotype" pitchFamily="18" charset="0"/>
              </a:rPr>
              <a:t>diameter</a:t>
            </a:r>
            <a:r>
              <a:rPr lang="tr-TR" sz="2400" b="1" dirty="0">
                <a:latin typeface="Palatino Linotype" pitchFamily="18" charset="0"/>
              </a:rPr>
              <a:t> of </a:t>
            </a:r>
            <a:r>
              <a:rPr lang="tr-TR" sz="2400" b="1" dirty="0" err="1">
                <a:latin typeface="Palatino Linotype" pitchFamily="18" charset="0"/>
              </a:rPr>
              <a:t>circle</a:t>
            </a:r>
            <a:r>
              <a:rPr lang="tr-TR" sz="2400" dirty="0" err="1">
                <a:latin typeface="Palatino Linotype" pitchFamily="18" charset="0"/>
              </a:rPr>
              <a:t>:Çap</a:t>
            </a:r>
            <a:r>
              <a:rPr lang="tr-TR" sz="2400" dirty="0">
                <a:latin typeface="Palatino Linotype" pitchFamily="18" charset="0"/>
              </a:rPr>
              <a:t> değeri girilerek daire çizilir </a:t>
            </a:r>
          </a:p>
        </p:txBody>
      </p:sp>
    </p:spTree>
    <p:extLst>
      <p:ext uri="{BB962C8B-B14F-4D97-AF65-F5344CB8AC3E}">
        <p14:creationId xmlns:p14="http://schemas.microsoft.com/office/powerpoint/2010/main" val="26047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6632"/>
            <a:ext cx="6944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Palatino Linotype" pitchFamily="18" charset="0"/>
              </a:rPr>
              <a:t>Dikdörtgen</a:t>
            </a:r>
            <a:r>
              <a:rPr lang="en-GB" sz="2800" b="1" dirty="0">
                <a:latin typeface="Palatino Linotype" pitchFamily="18" charset="0"/>
              </a:rPr>
              <a:t> </a:t>
            </a:r>
            <a:r>
              <a:rPr lang="en-GB" sz="2800" b="1" dirty="0" err="1">
                <a:latin typeface="Palatino Linotype" pitchFamily="18" charset="0"/>
              </a:rPr>
              <a:t>Çizmek</a:t>
            </a:r>
            <a:r>
              <a:rPr lang="en-GB" sz="2800" b="1" dirty="0">
                <a:latin typeface="Palatino Linotype" pitchFamily="18" charset="0"/>
              </a:rPr>
              <a:t> (Rectangle </a:t>
            </a:r>
            <a:r>
              <a:rPr lang="en-GB" sz="2800" b="1" dirty="0" err="1">
                <a:latin typeface="Palatino Linotype" pitchFamily="18" charset="0"/>
              </a:rPr>
              <a:t>Komutu</a:t>
            </a:r>
            <a:r>
              <a:rPr lang="en-GB" sz="2800" b="1" dirty="0">
                <a:latin typeface="Palatino Linotype" pitchFamily="18" charset="0"/>
              </a:rPr>
              <a:t>) </a:t>
            </a:r>
            <a:endParaRPr lang="tr-TR" sz="2800" b="1" dirty="0">
              <a:latin typeface="Palatino Linotype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75152" y="615374"/>
            <a:ext cx="8861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Palatino Linotype" pitchFamily="18" charset="0"/>
              </a:rPr>
              <a:t>Komut </a:t>
            </a:r>
            <a:r>
              <a:rPr lang="tr-TR" sz="2400" dirty="0">
                <a:latin typeface="Palatino Linotype" pitchFamily="18" charset="0"/>
              </a:rPr>
              <a:t>satırı-RECTANG VEYA REC, </a:t>
            </a:r>
          </a:p>
          <a:p>
            <a:r>
              <a:rPr lang="tr-TR" sz="2400" dirty="0">
                <a:latin typeface="Palatino Linotype" pitchFamily="18" charset="0"/>
              </a:rPr>
              <a:t>Menü </a:t>
            </a:r>
            <a:r>
              <a:rPr lang="tr-TR" sz="2400" dirty="0" smtClean="0">
                <a:latin typeface="Palatino Linotype" pitchFamily="18" charset="0"/>
              </a:rPr>
              <a:t>çubuğu-Draw-</a:t>
            </a:r>
            <a:r>
              <a:rPr lang="tr-TR" sz="2400" dirty="0" err="1" smtClean="0">
                <a:latin typeface="Palatino Linotype" pitchFamily="18" charset="0"/>
              </a:rPr>
              <a:t>Rectangle</a:t>
            </a:r>
            <a:endParaRPr lang="tr-TR" sz="2400" dirty="0"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46" y="645861"/>
            <a:ext cx="725982" cy="3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7505" y="1556792"/>
            <a:ext cx="903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latin typeface="Palatino Linotype" pitchFamily="18" charset="0"/>
              </a:rPr>
              <a:t>Specify first corner point or [Chamfer/Elevation/Fillet/Thickness/Width]: </a:t>
            </a:r>
            <a:r>
              <a:rPr lang="en-GB" sz="2000" dirty="0" err="1">
                <a:latin typeface="Palatino Linotype" pitchFamily="18" charset="0"/>
              </a:rPr>
              <a:t>Çizilecek</a:t>
            </a:r>
            <a:r>
              <a:rPr lang="en-GB" sz="2000" dirty="0">
                <a:latin typeface="Palatino Linotype" pitchFamily="18" charset="0"/>
              </a:rPr>
              <a:t> </a:t>
            </a:r>
            <a:r>
              <a:rPr lang="en-GB" sz="2000" dirty="0" err="1">
                <a:latin typeface="Palatino Linotype" pitchFamily="18" charset="0"/>
              </a:rPr>
              <a:t>dikdörtgenin</a:t>
            </a:r>
            <a:r>
              <a:rPr lang="en-GB" sz="2000" dirty="0">
                <a:latin typeface="Palatino Linotype" pitchFamily="18" charset="0"/>
              </a:rPr>
              <a:t> ilk </a:t>
            </a:r>
            <a:r>
              <a:rPr lang="en-GB" sz="2000" dirty="0" err="1">
                <a:latin typeface="Palatino Linotype" pitchFamily="18" charset="0"/>
              </a:rPr>
              <a:t>köşe</a:t>
            </a:r>
            <a:r>
              <a:rPr lang="en-GB" sz="2000" dirty="0">
                <a:latin typeface="Palatino Linotype" pitchFamily="18" charset="0"/>
              </a:rPr>
              <a:t> </a:t>
            </a:r>
            <a:r>
              <a:rPr lang="en-GB" sz="2000" dirty="0" err="1">
                <a:latin typeface="Palatino Linotype" pitchFamily="18" charset="0"/>
              </a:rPr>
              <a:t>noktası</a:t>
            </a:r>
            <a:r>
              <a:rPr lang="en-GB" sz="2000" dirty="0">
                <a:latin typeface="Palatino Linotype" pitchFamily="18" charset="0"/>
              </a:rPr>
              <a:t> </a:t>
            </a:r>
            <a:r>
              <a:rPr lang="en-GB" sz="2000" dirty="0" err="1">
                <a:latin typeface="Palatino Linotype" pitchFamily="18" charset="0"/>
              </a:rPr>
              <a:t>işaretlenir</a:t>
            </a:r>
            <a:r>
              <a:rPr lang="en-GB" sz="2000" dirty="0">
                <a:latin typeface="Palatino Linotype" pitchFamily="18" charset="0"/>
              </a:rPr>
              <a:t>. </a:t>
            </a:r>
            <a:endParaRPr lang="tr-TR" sz="2000" dirty="0">
              <a:latin typeface="Palatino Linotype" pitchFamily="18" charset="0"/>
            </a:endParaRPr>
          </a:p>
          <a:p>
            <a:pPr algn="just"/>
            <a:r>
              <a:rPr lang="en-GB" sz="2000" b="1" dirty="0">
                <a:latin typeface="Palatino Linotype" pitchFamily="18" charset="0"/>
              </a:rPr>
              <a:t>Specify other corner point or [Area/Dimensions/Rotation</a:t>
            </a:r>
            <a:r>
              <a:rPr lang="en-GB" sz="2000" b="1" dirty="0" smtClean="0">
                <a:latin typeface="Palatino Linotype" pitchFamily="18" charset="0"/>
              </a:rPr>
              <a:t>]:</a:t>
            </a:r>
            <a:r>
              <a:rPr lang="tr-TR" sz="2000" b="1" dirty="0" smtClean="0">
                <a:latin typeface="Palatino Linotype" pitchFamily="18" charset="0"/>
              </a:rPr>
              <a:t> </a:t>
            </a:r>
            <a:r>
              <a:rPr lang="en-GB" sz="2000" dirty="0" err="1" smtClean="0">
                <a:latin typeface="Palatino Linotype" pitchFamily="18" charset="0"/>
              </a:rPr>
              <a:t>Diğer</a:t>
            </a:r>
            <a:r>
              <a:rPr lang="en-GB" sz="2000" dirty="0" smtClean="0">
                <a:latin typeface="Palatino Linotype" pitchFamily="18" charset="0"/>
              </a:rPr>
              <a:t> </a:t>
            </a:r>
            <a:r>
              <a:rPr lang="tr-TR" sz="2000" dirty="0" smtClean="0">
                <a:latin typeface="Palatino Linotype" pitchFamily="18" charset="0"/>
              </a:rPr>
              <a:t>köşe</a:t>
            </a:r>
            <a:r>
              <a:rPr lang="en-GB" sz="2000" dirty="0" smtClean="0">
                <a:latin typeface="Palatino Linotype" pitchFamily="18" charset="0"/>
              </a:rPr>
              <a:t> </a:t>
            </a:r>
            <a:r>
              <a:rPr lang="en-GB" sz="2000" dirty="0" err="1">
                <a:latin typeface="Palatino Linotype" pitchFamily="18" charset="0"/>
              </a:rPr>
              <a:t>noktası</a:t>
            </a:r>
            <a:r>
              <a:rPr lang="en-GB" sz="2000" dirty="0">
                <a:latin typeface="Palatino Linotype" pitchFamily="18" charset="0"/>
              </a:rPr>
              <a:t> </a:t>
            </a:r>
            <a:r>
              <a:rPr lang="en-GB" sz="2000" dirty="0" err="1">
                <a:latin typeface="Palatino Linotype" pitchFamily="18" charset="0"/>
              </a:rPr>
              <a:t>işaretlenerek</a:t>
            </a:r>
            <a:r>
              <a:rPr lang="en-GB" sz="2000" dirty="0">
                <a:latin typeface="Palatino Linotype" pitchFamily="18" charset="0"/>
              </a:rPr>
              <a:t> </a:t>
            </a:r>
            <a:r>
              <a:rPr lang="en-GB" sz="2000" dirty="0" err="1">
                <a:latin typeface="Palatino Linotype" pitchFamily="18" charset="0"/>
              </a:rPr>
              <a:t>dikdörtgen</a:t>
            </a:r>
            <a:r>
              <a:rPr lang="en-GB" sz="2000" dirty="0">
                <a:latin typeface="Palatino Linotype" pitchFamily="18" charset="0"/>
              </a:rPr>
              <a:t> </a:t>
            </a:r>
            <a:r>
              <a:rPr lang="en-GB" sz="2000" dirty="0" err="1">
                <a:latin typeface="Palatino Linotype" pitchFamily="18" charset="0"/>
              </a:rPr>
              <a:t>çizilir</a:t>
            </a:r>
            <a:r>
              <a:rPr lang="en-GB" sz="2000" dirty="0">
                <a:latin typeface="Palatino Linotype" pitchFamily="18" charset="0"/>
              </a:rPr>
              <a:t> </a:t>
            </a:r>
            <a:endParaRPr lang="tr-TR" sz="2000" dirty="0">
              <a:latin typeface="Palatino Linotype" pitchFamily="18" charset="0"/>
            </a:endParaRP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59" y="116632"/>
            <a:ext cx="2188081" cy="15607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ikdörtgen 6"/>
          <p:cNvSpPr/>
          <p:nvPr/>
        </p:nvSpPr>
        <p:spPr>
          <a:xfrm>
            <a:off x="196856" y="2924944"/>
            <a:ext cx="6751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Palatino Linotype" pitchFamily="18" charset="0"/>
              </a:rPr>
              <a:t>İlk köşe noktasını işaretlemeden C yazılarak </a:t>
            </a:r>
            <a:r>
              <a:rPr lang="tr-TR" dirty="0" err="1">
                <a:latin typeface="Palatino Linotype" pitchFamily="18" charset="0"/>
              </a:rPr>
              <a:t>Chamfer</a:t>
            </a:r>
            <a:r>
              <a:rPr lang="tr-TR" dirty="0">
                <a:latin typeface="Palatino Linotype" pitchFamily="18" charset="0"/>
              </a:rPr>
              <a:t> seçilirse: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79512" y="3501008"/>
            <a:ext cx="6751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Palatino Linotype" pitchFamily="18" charset="0"/>
              </a:rPr>
              <a:t>İlk köşe noktasını işaretlemeden </a:t>
            </a:r>
            <a:r>
              <a:rPr lang="tr-TR" dirty="0" smtClean="0">
                <a:latin typeface="Palatino Linotype" pitchFamily="18" charset="0"/>
              </a:rPr>
              <a:t>F  </a:t>
            </a:r>
            <a:r>
              <a:rPr lang="tr-TR" dirty="0">
                <a:latin typeface="Palatino Linotype" pitchFamily="18" charset="0"/>
              </a:rPr>
              <a:t>yazılarak </a:t>
            </a:r>
            <a:r>
              <a:rPr lang="tr-TR" dirty="0" err="1" smtClean="0">
                <a:latin typeface="Palatino Linotype" pitchFamily="18" charset="0"/>
              </a:rPr>
              <a:t>Fillet</a:t>
            </a:r>
            <a:r>
              <a:rPr lang="tr-TR" dirty="0" smtClean="0">
                <a:latin typeface="Palatino Linotype" pitchFamily="18" charset="0"/>
              </a:rPr>
              <a:t> </a:t>
            </a:r>
            <a:r>
              <a:rPr lang="tr-TR" dirty="0">
                <a:latin typeface="Palatino Linotype" pitchFamily="18" charset="0"/>
              </a:rPr>
              <a:t>seçilirse: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79512" y="414908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Palatino Linotype" pitchFamily="18" charset="0"/>
              </a:rPr>
              <a:t>İlk köşe noktasını işaretlemeden W yazılarak </a:t>
            </a:r>
            <a:r>
              <a:rPr lang="tr-TR" dirty="0" err="1">
                <a:latin typeface="Palatino Linotype" pitchFamily="18" charset="0"/>
              </a:rPr>
              <a:t>Width</a:t>
            </a:r>
            <a:r>
              <a:rPr lang="tr-TR" dirty="0">
                <a:latin typeface="Palatino Linotype" pitchFamily="18" charset="0"/>
              </a:rPr>
              <a:t> seçilirse: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20431" y="6346194"/>
            <a:ext cx="8839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i="1" dirty="0"/>
              <a:t>Elevation </a:t>
            </a:r>
            <a:r>
              <a:rPr lang="en-GB" sz="1400" i="1" dirty="0" err="1"/>
              <a:t>ve</a:t>
            </a:r>
            <a:r>
              <a:rPr lang="en-GB" sz="1400" i="1" dirty="0"/>
              <a:t> Thickness </a:t>
            </a:r>
            <a:r>
              <a:rPr lang="en-GB" sz="1400" i="1" dirty="0" err="1"/>
              <a:t>seçenekleri</a:t>
            </a:r>
            <a:r>
              <a:rPr lang="en-GB" sz="1400" i="1" dirty="0"/>
              <a:t> </a:t>
            </a:r>
            <a:r>
              <a:rPr lang="en-GB" sz="1400" i="1" dirty="0" err="1"/>
              <a:t>çizilen</a:t>
            </a:r>
            <a:r>
              <a:rPr lang="en-GB" sz="1400" i="1" dirty="0"/>
              <a:t> </a:t>
            </a:r>
            <a:r>
              <a:rPr lang="en-GB" sz="1400" i="1" dirty="0" err="1"/>
              <a:t>dikdörtgene</a:t>
            </a:r>
            <a:r>
              <a:rPr lang="en-GB" sz="1400" i="1" dirty="0"/>
              <a:t> </a:t>
            </a:r>
            <a:r>
              <a:rPr lang="en-GB" sz="1400" i="1" dirty="0" err="1"/>
              <a:t>yükseklik</a:t>
            </a:r>
            <a:r>
              <a:rPr lang="en-GB" sz="1400" i="1" dirty="0"/>
              <a:t> </a:t>
            </a:r>
            <a:r>
              <a:rPr lang="en-GB" sz="1400" i="1" dirty="0" err="1"/>
              <a:t>kazandıran</a:t>
            </a:r>
            <a:r>
              <a:rPr lang="en-GB" sz="1400" i="1" dirty="0"/>
              <a:t>, 2 </a:t>
            </a:r>
            <a:r>
              <a:rPr lang="en-GB" sz="1400" i="1" dirty="0" err="1"/>
              <a:t>boyutlu</a:t>
            </a:r>
            <a:r>
              <a:rPr lang="en-GB" sz="1400" i="1" dirty="0"/>
              <a:t> </a:t>
            </a:r>
            <a:r>
              <a:rPr lang="en-GB" sz="1400" i="1" dirty="0" err="1"/>
              <a:t>çizimlerde</a:t>
            </a:r>
            <a:r>
              <a:rPr lang="en-GB" sz="1400" i="1" dirty="0"/>
              <a:t> </a:t>
            </a:r>
            <a:r>
              <a:rPr lang="en-GB" sz="1400" i="1" dirty="0" err="1"/>
              <a:t>kullanılamayan</a:t>
            </a:r>
            <a:r>
              <a:rPr lang="en-GB" sz="1400" i="1" dirty="0"/>
              <a:t> </a:t>
            </a:r>
            <a:r>
              <a:rPr lang="en-GB" sz="1400" i="1" dirty="0" err="1"/>
              <a:t>seçeneklerdir</a:t>
            </a:r>
            <a:r>
              <a:rPr lang="en-GB" sz="1400" i="1" dirty="0"/>
              <a:t>.</a:t>
            </a:r>
            <a:endParaRPr lang="tr-TR" sz="1400" i="1" dirty="0"/>
          </a:p>
        </p:txBody>
      </p:sp>
      <p:pic>
        <p:nvPicPr>
          <p:cNvPr id="11" name="Resim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51" y="4149080"/>
            <a:ext cx="1262141" cy="515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56992"/>
            <a:ext cx="974109" cy="68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45" y="2636912"/>
            <a:ext cx="1056115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Dikdörtgen 13"/>
          <p:cNvSpPr/>
          <p:nvPr/>
        </p:nvSpPr>
        <p:spPr>
          <a:xfrm>
            <a:off x="179512" y="4725144"/>
            <a:ext cx="8764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latin typeface="Palatino Linotype" pitchFamily="18" charset="0"/>
              </a:rPr>
              <a:t>İlk köşe noktası işaretlendikten sonra diğer köşe noktası işaretlenmeden A yazılarak </a:t>
            </a:r>
            <a:r>
              <a:rPr lang="tr-TR" dirty="0" err="1">
                <a:latin typeface="Palatino Linotype" pitchFamily="18" charset="0"/>
              </a:rPr>
              <a:t>Area</a:t>
            </a:r>
            <a:r>
              <a:rPr lang="tr-TR" dirty="0">
                <a:latin typeface="Palatino Linotype" pitchFamily="18" charset="0"/>
              </a:rPr>
              <a:t> seçilirse: </a:t>
            </a:r>
          </a:p>
        </p:txBody>
      </p:sp>
      <p:pic>
        <p:nvPicPr>
          <p:cNvPr id="15" name="Resim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47" y="5013176"/>
            <a:ext cx="1793505" cy="72610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Dikdörtgen 15"/>
          <p:cNvSpPr/>
          <p:nvPr/>
        </p:nvSpPr>
        <p:spPr>
          <a:xfrm>
            <a:off x="196855" y="5589240"/>
            <a:ext cx="8839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Palatino Linotype" pitchFamily="18" charset="0"/>
              </a:rPr>
              <a:t>İlk köşe noktası işaretlendikten sonra diğer köşe noktası işaretlenmeden R yazılarak </a:t>
            </a:r>
            <a:r>
              <a:rPr lang="tr-TR" dirty="0" err="1">
                <a:latin typeface="Palatino Linotype" pitchFamily="18" charset="0"/>
              </a:rPr>
              <a:t>Rotation</a:t>
            </a:r>
            <a:r>
              <a:rPr lang="tr-TR" dirty="0">
                <a:latin typeface="Palatino Linotype" pitchFamily="18" charset="0"/>
              </a:rPr>
              <a:t> seçilirse: </a:t>
            </a:r>
          </a:p>
        </p:txBody>
      </p:sp>
      <p:pic>
        <p:nvPicPr>
          <p:cNvPr id="17" name="Resim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71" y="5912405"/>
            <a:ext cx="933793" cy="433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</TotalTime>
  <Words>1481</Words>
  <Application>Microsoft Office PowerPoint</Application>
  <PresentationFormat>Ekran Gösterisi (4:3)</PresentationFormat>
  <Paragraphs>205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Calibri</vt:lpstr>
      <vt:lpstr>Palatino Linotype</vt:lpstr>
      <vt:lpstr>Times New Roman</vt:lpstr>
      <vt:lpstr>Ofis Teması</vt:lpstr>
      <vt:lpstr>ENM 108  Bilgisayar Destekli Teknik Resim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BLM 183  Bilgi Teknolojileri ve Uygulamaları</dc:title>
  <dc:creator>ikeskin</dc:creator>
  <cp:lastModifiedBy>ikeskin</cp:lastModifiedBy>
  <cp:revision>396</cp:revision>
  <dcterms:created xsi:type="dcterms:W3CDTF">2012-08-28T10:36:22Z</dcterms:created>
  <dcterms:modified xsi:type="dcterms:W3CDTF">2014-03-12T11:05:43Z</dcterms:modified>
</cp:coreProperties>
</file>