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309" r:id="rId2"/>
    <p:sldId id="367" r:id="rId3"/>
    <p:sldId id="383" r:id="rId4"/>
    <p:sldId id="381" r:id="rId5"/>
    <p:sldId id="384" r:id="rId6"/>
    <p:sldId id="387" r:id="rId7"/>
    <p:sldId id="382" r:id="rId8"/>
    <p:sldId id="385" r:id="rId9"/>
    <p:sldId id="386" r:id="rId10"/>
    <p:sldId id="380" r:id="rId11"/>
    <p:sldId id="368" r:id="rId12"/>
    <p:sldId id="388" r:id="rId13"/>
    <p:sldId id="370" r:id="rId14"/>
    <p:sldId id="371" r:id="rId15"/>
    <p:sldId id="378" r:id="rId16"/>
    <p:sldId id="37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70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64AB5-FDE7-4221-A56F-12C86847C2B3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3269A-5141-4702-8835-54E378C0C5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40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87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34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86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(1.Sayf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7020272" y="0"/>
            <a:ext cx="1727200" cy="6837472"/>
          </a:xfrm>
          <a:prstGeom prst="rect">
            <a:avLst/>
          </a:prstGeom>
          <a:solidFill>
            <a:srgbClr val="C6D9F1"/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9 Metin kutusu"/>
          <p:cNvSpPr txBox="1"/>
          <p:nvPr userDrawn="1"/>
        </p:nvSpPr>
        <p:spPr>
          <a:xfrm>
            <a:off x="179512" y="6165304"/>
            <a:ext cx="28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KBUZEM</a:t>
            </a:r>
            <a:endParaRPr lang="tr-TR" sz="1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tr-TR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Karabük Üniversitesi</a:t>
            </a:r>
          </a:p>
          <a:p>
            <a:pPr algn="l"/>
            <a:r>
              <a:rPr lang="tr-TR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Uzaktan Eğitim Uygulama ve Araştırma Merkezi</a:t>
            </a:r>
            <a:endParaRPr lang="tr-TR" sz="1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2 Resim" descr="Logo_180_202_Modified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38706" cy="9361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 userDrawn="1">
            <p:ph type="ctrTitle"/>
          </p:nvPr>
        </p:nvSpPr>
        <p:spPr>
          <a:xfrm>
            <a:off x="251520" y="1988840"/>
            <a:ext cx="8640000" cy="2160000"/>
          </a:xfrm>
        </p:spPr>
        <p:txBody>
          <a:bodyPr>
            <a:noAutofit/>
          </a:bodyPr>
          <a:lstStyle>
            <a:lvl1pPr>
              <a:defRPr lang="tr-TR" sz="4400" b="1" kern="1200" dirty="0">
                <a:solidFill>
                  <a:srgbClr val="1F497D">
                    <a:lumMod val="20000"/>
                    <a:lumOff val="80000"/>
                  </a:srgb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DERSKODU</a:t>
            </a:r>
            <a:r>
              <a:rPr lang="tr-TR" b="1" dirty="0">
                <a:solidFill>
                  <a:srgbClr val="1F497D"/>
                </a:solidFill>
              </a:rPr>
              <a:t/>
            </a:r>
            <a:br>
              <a:rPr lang="tr-TR" b="1" dirty="0">
                <a:solidFill>
                  <a:srgbClr val="1F497D"/>
                </a:solidFill>
              </a:rPr>
            </a:br>
            <a:r>
              <a:rPr lang="tr-TR" b="1" dirty="0" smtClean="0">
                <a:solidFill>
                  <a:srgbClr val="1F497D"/>
                </a:solidFill>
              </a:rPr>
              <a:t>DERS ADI</a:t>
            </a:r>
            <a:endParaRPr lang="tr-TR" dirty="0"/>
          </a:p>
        </p:txBody>
      </p:sp>
      <p:sp>
        <p:nvSpPr>
          <p:cNvPr id="11" name="Alt Başlık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1600" y="4869160"/>
            <a:ext cx="7200000" cy="1440000"/>
          </a:xfrm>
        </p:spPr>
        <p:txBody>
          <a:bodyPr/>
          <a:lstStyle>
            <a:lvl1pPr algn="ctr">
              <a:buNone/>
              <a:defRPr lang="tr-TR" sz="2800" b="1" kern="1200" dirty="0" smtClean="0"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b="1" dirty="0" smtClean="0">
                <a:solidFill>
                  <a:prstClr val="white">
                    <a:lumMod val="75000"/>
                  </a:prstClr>
                </a:solidFill>
              </a:rPr>
              <a:t>Sorumlu Öğretim Elemanı Adı SOYADI</a:t>
            </a:r>
          </a:p>
          <a:p>
            <a:pPr lvl="0"/>
            <a:r>
              <a:rPr lang="tr-TR" sz="2400" b="1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Öğretim Elemanı E-Posta</a:t>
            </a:r>
            <a:endParaRPr lang="tr-TR" sz="2400" b="1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83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32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85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8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02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1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ankeskin@gmail.com" TargetMode="External"/><Relationship Id="rId2" Type="http://schemas.openxmlformats.org/officeDocument/2006/relationships/hyperlink" Target="mailto:inankeskin@karabuk.edu.tr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ENM 108 </a:t>
            </a:r>
            <a:r>
              <a:rPr lang="tr-TR" dirty="0">
                <a:solidFill>
                  <a:schemeClr val="tx2"/>
                </a:solidFill>
              </a:rPr>
              <a:t/>
            </a:r>
            <a:br>
              <a:rPr lang="tr-TR" dirty="0">
                <a:solidFill>
                  <a:schemeClr val="tx2"/>
                </a:solidFill>
              </a:rPr>
            </a:br>
            <a:r>
              <a:rPr lang="tr-TR" dirty="0" smtClean="0">
                <a:solidFill>
                  <a:schemeClr val="tx2"/>
                </a:solidFill>
              </a:rPr>
              <a:t>Bilgisayar Destekli Teknik Resim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200000" cy="1440000"/>
          </a:xfrm>
        </p:spPr>
        <p:txBody>
          <a:bodyPr/>
          <a:lstStyle/>
          <a:p>
            <a:r>
              <a:rPr lang="tr-TR" dirty="0" err="1">
                <a:solidFill>
                  <a:schemeClr val="accent1"/>
                </a:solidFill>
              </a:rPr>
              <a:t>Yrd.Doç.Dr</a:t>
            </a:r>
            <a:r>
              <a:rPr lang="tr-TR" dirty="0">
                <a:solidFill>
                  <a:schemeClr val="accent1"/>
                </a:solidFill>
              </a:rPr>
              <a:t>. İnan KESKİN</a:t>
            </a:r>
          </a:p>
          <a:p>
            <a:pPr lvl="0"/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  <a:hlinkClick r:id="rId2"/>
              </a:rPr>
              <a:t>inankeskin@karabuk.edu.tr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, 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  <a:hlinkClick r:id="rId3"/>
              </a:rPr>
              <a:t>inankeskin@gmail.com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 </a:t>
            </a:r>
            <a:endParaRPr lang="tr-TR" sz="18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020272" y="667986"/>
            <a:ext cx="17281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tr-TR" sz="2600" b="1" dirty="0" smtClean="0">
                <a:solidFill>
                  <a:srgbClr val="1F497D"/>
                </a:solidFill>
                <a:latin typeface="Calibri" pitchFamily="34" charset="0"/>
              </a:rPr>
              <a:t>4. HAFTA</a:t>
            </a:r>
            <a:endParaRPr lang="tr-TR" sz="26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22705" r="41016" b="23828"/>
          <a:stretch>
            <a:fillRect/>
          </a:stretch>
        </p:blipFill>
        <p:spPr bwMode="auto">
          <a:xfrm>
            <a:off x="1043608" y="629980"/>
            <a:ext cx="6984776" cy="596737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Dikdörtgen 4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Uygulama_3 </a:t>
            </a:r>
            <a:r>
              <a:rPr lang="tr-TR" dirty="0">
                <a:latin typeface="Palatino Linotype" pitchFamily="18" charset="0"/>
              </a:rPr>
              <a:t>Aşağıda </a:t>
            </a:r>
            <a:r>
              <a:rPr lang="tr-TR" dirty="0" smtClean="0">
                <a:latin typeface="Palatino Linotype" pitchFamily="18" charset="0"/>
              </a:rPr>
              <a:t>görülen </a:t>
            </a:r>
            <a:r>
              <a:rPr lang="tr-TR" dirty="0">
                <a:latin typeface="Palatino Linotype" pitchFamily="18" charset="0"/>
              </a:rPr>
              <a:t>teknik resmi çizilmiş ve </a:t>
            </a:r>
            <a:r>
              <a:rPr lang="tr-TR" dirty="0" smtClean="0">
                <a:latin typeface="Palatino Linotype" pitchFamily="18" charset="0"/>
              </a:rPr>
              <a:t>ölçülendirilmiş resmi </a:t>
            </a:r>
            <a:r>
              <a:rPr lang="tr-TR" dirty="0">
                <a:latin typeface="Palatino Linotype" pitchFamily="18" charset="0"/>
              </a:rPr>
              <a:t>bilgisayarda CAD ortamında çiziniz.</a:t>
            </a:r>
            <a:endParaRPr lang="tr-TR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Uygulama_4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7" y="1316100"/>
            <a:ext cx="5457825" cy="34861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46" y="1316100"/>
            <a:ext cx="3011338" cy="40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4" y="1484784"/>
            <a:ext cx="4892056" cy="38164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870" y="1065682"/>
            <a:ext cx="3991618" cy="512407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Uygulama_5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760160"/>
              </p:ext>
            </p:extLst>
          </p:nvPr>
        </p:nvGraphicFramePr>
        <p:xfrm>
          <a:off x="1115616" y="980728"/>
          <a:ext cx="6120680" cy="5498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Bit Eşlem Resmi" r:id="rId3" imgW="5180952" imgH="4648849" progId="Paint.Picture">
                  <p:embed/>
                </p:oleObj>
              </mc:Choice>
              <mc:Fallback>
                <p:oleObj name="Bit Eşlem Resmi" r:id="rId3" imgW="5180952" imgH="464884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980728"/>
                        <a:ext cx="6120680" cy="5498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68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Uygulama_7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64150" cy="41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6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7504" y="4462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Uygulama_8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5" y="413956"/>
            <a:ext cx="8436549" cy="63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3775"/>
            <a:ext cx="7848872" cy="64710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Uygulama_9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868" y="6444044"/>
            <a:ext cx="6629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http://www.inankeskin.com/index.php/doekuemanlar</a:t>
            </a:r>
          </a:p>
        </p:txBody>
      </p:sp>
    </p:spTree>
    <p:extLst>
      <p:ext uri="{BB962C8B-B14F-4D97-AF65-F5344CB8AC3E}">
        <p14:creationId xmlns:p14="http://schemas.microsoft.com/office/powerpoint/2010/main" val="239395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5496" y="107340"/>
            <a:ext cx="3187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Koordinat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tr-TR" sz="2800" b="1" dirty="0" smtClean="0">
                <a:latin typeface="Palatino Linotype" pitchFamily="18" charset="0"/>
              </a:rPr>
              <a:t>Sistemi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692696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>
                <a:latin typeface="Palatino Linotype" pitchFamily="18" charset="0"/>
              </a:rPr>
              <a:t>Koordinat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sistemi</a:t>
            </a:r>
            <a:r>
              <a:rPr lang="en-GB" sz="2400" dirty="0">
                <a:latin typeface="Palatino Linotype" pitchFamily="18" charset="0"/>
              </a:rPr>
              <a:t>, </a:t>
            </a:r>
            <a:r>
              <a:rPr lang="en-GB" sz="2400" dirty="0" err="1">
                <a:latin typeface="Palatino Linotype" pitchFamily="18" charset="0"/>
              </a:rPr>
              <a:t>çizimde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nokta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belirtmek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için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kullanılır</a:t>
            </a:r>
            <a:r>
              <a:rPr lang="en-GB" sz="2400" dirty="0" smtClean="0">
                <a:latin typeface="Palatino Linotype" pitchFamily="18" charset="0"/>
              </a:rPr>
              <a:t>.</a:t>
            </a:r>
            <a:r>
              <a:rPr lang="tr-TR" sz="2400" dirty="0" smtClean="0">
                <a:latin typeface="Palatino Linotype" pitchFamily="18" charset="0"/>
              </a:rPr>
              <a:t> </a:t>
            </a:r>
            <a:r>
              <a:rPr lang="en-GB" sz="2400" dirty="0" smtClean="0">
                <a:latin typeface="Palatino Linotype" pitchFamily="18" charset="0"/>
              </a:rPr>
              <a:t>AutoCAD</a:t>
            </a:r>
            <a:r>
              <a:rPr lang="tr-TR" sz="2400" dirty="0" smtClean="0">
                <a:latin typeface="Palatino Linotype" pitchFamily="18" charset="0"/>
              </a:rPr>
              <a:t>’de</a:t>
            </a:r>
            <a:r>
              <a:rPr lang="en-GB" sz="2400" dirty="0" smtClean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çizim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esnasında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iki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tür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koordinat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sitemi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 smtClean="0">
                <a:latin typeface="Palatino Linotype" pitchFamily="18" charset="0"/>
              </a:rPr>
              <a:t>kullanı</a:t>
            </a:r>
            <a:r>
              <a:rPr lang="tr-TR" sz="2400" dirty="0" err="1" smtClean="0">
                <a:latin typeface="Palatino Linotype" pitchFamily="18" charset="0"/>
              </a:rPr>
              <a:t>lı</a:t>
            </a:r>
            <a:r>
              <a:rPr lang="en-GB" sz="2400" dirty="0" smtClean="0">
                <a:latin typeface="Palatino Linotype" pitchFamily="18" charset="0"/>
              </a:rPr>
              <a:t>r</a:t>
            </a:r>
            <a:r>
              <a:rPr lang="en-GB" sz="2400" dirty="0">
                <a:latin typeface="Palatino Linotype" pitchFamily="18" charset="0"/>
              </a:rPr>
              <a:t>. </a:t>
            </a:r>
            <a:endParaRPr lang="tr-TR" sz="2400" dirty="0" smtClean="0">
              <a:latin typeface="Palatino Linotype" pitchFamily="18" charset="0"/>
            </a:endParaRPr>
          </a:p>
          <a:p>
            <a:pPr algn="just"/>
            <a:endParaRPr lang="tr-TR" sz="2400" dirty="0">
              <a:latin typeface="Palatino Linotyp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 smtClean="0">
                <a:latin typeface="Palatino Linotype" pitchFamily="18" charset="0"/>
              </a:rPr>
              <a:t>WCS </a:t>
            </a:r>
            <a:r>
              <a:rPr lang="en-GB" sz="2400" dirty="0">
                <a:latin typeface="Palatino Linotype" pitchFamily="18" charset="0"/>
              </a:rPr>
              <a:t>(</a:t>
            </a:r>
            <a:r>
              <a:rPr lang="en-GB" sz="2400" i="1" dirty="0">
                <a:latin typeface="Palatino Linotype" pitchFamily="18" charset="0"/>
              </a:rPr>
              <a:t>World Coordinate </a:t>
            </a:r>
            <a:r>
              <a:rPr lang="en-GB" sz="2400" i="1" dirty="0" smtClean="0">
                <a:latin typeface="Palatino Linotype" pitchFamily="18" charset="0"/>
              </a:rPr>
              <a:t>System-</a:t>
            </a:r>
            <a:r>
              <a:rPr lang="en-GB" sz="2400" i="1" dirty="0" err="1" smtClean="0">
                <a:latin typeface="Palatino Linotype" pitchFamily="18" charset="0"/>
              </a:rPr>
              <a:t>Dünya</a:t>
            </a:r>
            <a:r>
              <a:rPr lang="en-GB" sz="2400" i="1" dirty="0" smtClean="0">
                <a:latin typeface="Palatino Linotype" pitchFamily="18" charset="0"/>
              </a:rPr>
              <a:t> </a:t>
            </a:r>
            <a:r>
              <a:rPr lang="en-GB" sz="2400" i="1" dirty="0" err="1">
                <a:latin typeface="Palatino Linotype" pitchFamily="18" charset="0"/>
              </a:rPr>
              <a:t>Koordinat</a:t>
            </a:r>
            <a:r>
              <a:rPr lang="en-GB" sz="2400" i="1" dirty="0">
                <a:latin typeface="Palatino Linotype" pitchFamily="18" charset="0"/>
              </a:rPr>
              <a:t> </a:t>
            </a:r>
            <a:r>
              <a:rPr lang="en-GB" sz="2400" i="1" dirty="0" err="1">
                <a:latin typeface="Palatino Linotype" pitchFamily="18" charset="0"/>
              </a:rPr>
              <a:t>Sistemi</a:t>
            </a:r>
            <a:r>
              <a:rPr lang="en-GB" sz="2400" dirty="0">
                <a:latin typeface="Palatino Linotype" pitchFamily="18" charset="0"/>
              </a:rPr>
              <a:t>) </a:t>
            </a:r>
            <a:endParaRPr lang="tr-TR" sz="2400" dirty="0" smtClean="0">
              <a:latin typeface="Palatino Linotyp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 smtClean="0">
                <a:latin typeface="Palatino Linotype" pitchFamily="18" charset="0"/>
              </a:rPr>
              <a:t>UCS </a:t>
            </a:r>
            <a:r>
              <a:rPr lang="en-GB" sz="2400" i="1" dirty="0">
                <a:latin typeface="Palatino Linotype" pitchFamily="18" charset="0"/>
              </a:rPr>
              <a:t>(User Coordinate </a:t>
            </a:r>
            <a:r>
              <a:rPr lang="en-GB" sz="2400" i="1" dirty="0" smtClean="0">
                <a:latin typeface="Palatino Linotype" pitchFamily="18" charset="0"/>
              </a:rPr>
              <a:t>System-</a:t>
            </a:r>
            <a:r>
              <a:rPr lang="en-GB" sz="2400" i="1" dirty="0" err="1" smtClean="0">
                <a:latin typeface="Palatino Linotype" pitchFamily="18" charset="0"/>
              </a:rPr>
              <a:t>Kullanıcı</a:t>
            </a:r>
            <a:r>
              <a:rPr lang="en-GB" sz="2400" i="1" dirty="0" smtClean="0">
                <a:latin typeface="Palatino Linotype" pitchFamily="18" charset="0"/>
              </a:rPr>
              <a:t> </a:t>
            </a:r>
            <a:r>
              <a:rPr lang="en-GB" sz="2400" i="1" dirty="0" err="1">
                <a:latin typeface="Palatino Linotype" pitchFamily="18" charset="0"/>
              </a:rPr>
              <a:t>Tanımlı</a:t>
            </a:r>
            <a:r>
              <a:rPr lang="en-GB" sz="2400" i="1" dirty="0">
                <a:latin typeface="Palatino Linotype" pitchFamily="18" charset="0"/>
              </a:rPr>
              <a:t> </a:t>
            </a:r>
            <a:r>
              <a:rPr lang="en-GB" sz="2400" i="1" dirty="0" err="1">
                <a:latin typeface="Palatino Linotype" pitchFamily="18" charset="0"/>
              </a:rPr>
              <a:t>Koordinat</a:t>
            </a:r>
            <a:r>
              <a:rPr lang="en-GB" sz="2400" i="1" dirty="0">
                <a:latin typeface="Palatino Linotype" pitchFamily="18" charset="0"/>
              </a:rPr>
              <a:t> </a:t>
            </a:r>
            <a:r>
              <a:rPr lang="en-GB" sz="2400" i="1" dirty="0" err="1">
                <a:latin typeface="Palatino Linotype" pitchFamily="18" charset="0"/>
              </a:rPr>
              <a:t>Sistemi</a:t>
            </a:r>
            <a:r>
              <a:rPr lang="en-GB" sz="2400" i="1" dirty="0" smtClean="0">
                <a:latin typeface="Palatino Linotype" pitchFamily="18" charset="0"/>
              </a:rPr>
              <a:t>)</a:t>
            </a:r>
            <a:endParaRPr lang="tr-TR" sz="2400" i="1" dirty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74234"/>
            <a:ext cx="4359696" cy="355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283968" y="4010288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GB" sz="2000" dirty="0" err="1" smtClean="0">
                <a:latin typeface="Palatino Linotype" pitchFamily="18" charset="0"/>
              </a:rPr>
              <a:t>Mutlak</a:t>
            </a:r>
            <a:r>
              <a:rPr lang="en-GB" sz="2000" dirty="0" smtClean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koordinat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sistemleri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smtClean="0">
                <a:latin typeface="Palatino Linotype" pitchFamily="18" charset="0"/>
              </a:rPr>
              <a:t>(absolute coordinates)</a:t>
            </a:r>
            <a:endParaRPr lang="tr-TR" sz="2000" dirty="0">
              <a:latin typeface="Palatino Linotype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GB" sz="2000" dirty="0" err="1">
                <a:latin typeface="Palatino Linotype" pitchFamily="18" charset="0"/>
              </a:rPr>
              <a:t>Artışlı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koordinat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sistemleri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smtClean="0">
                <a:latin typeface="Palatino Linotype" pitchFamily="18" charset="0"/>
              </a:rPr>
              <a:t>(relative coordinates)</a:t>
            </a:r>
            <a:endParaRPr lang="tr-TR" sz="2000" dirty="0" smtClean="0">
              <a:latin typeface="Palatino Linotype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GB" sz="2000" dirty="0" err="1" smtClean="0">
                <a:latin typeface="Palatino Linotype" pitchFamily="18" charset="0"/>
              </a:rPr>
              <a:t>Kutupsal</a:t>
            </a:r>
            <a:r>
              <a:rPr lang="en-GB" sz="2000" dirty="0" smtClean="0">
                <a:latin typeface="Palatino Linotype" pitchFamily="18" charset="0"/>
              </a:rPr>
              <a:t> </a:t>
            </a:r>
            <a:r>
              <a:rPr lang="en-GB" sz="2000" dirty="0" err="1" smtClean="0">
                <a:latin typeface="Palatino Linotype" pitchFamily="18" charset="0"/>
              </a:rPr>
              <a:t>koordinat</a:t>
            </a:r>
            <a:r>
              <a:rPr lang="en-GB" sz="2000" dirty="0" smtClean="0">
                <a:latin typeface="Palatino Linotype" pitchFamily="18" charset="0"/>
              </a:rPr>
              <a:t> </a:t>
            </a:r>
            <a:r>
              <a:rPr lang="en-GB" sz="2000" dirty="0" err="1" smtClean="0">
                <a:latin typeface="Palatino Linotype" pitchFamily="18" charset="0"/>
              </a:rPr>
              <a:t>sistemleri</a:t>
            </a:r>
            <a:r>
              <a:rPr lang="en-GB" sz="2000" dirty="0" smtClean="0">
                <a:latin typeface="Palatino Linotype" pitchFamily="18" charset="0"/>
              </a:rPr>
              <a:t> (polar coordinates)</a:t>
            </a:r>
            <a:endParaRPr lang="tr-TR" sz="2000" dirty="0">
              <a:latin typeface="Palatino Linotype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464284" y="3368693"/>
            <a:ext cx="464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Palatino Linotype" pitchFamily="18" charset="0"/>
              </a:rPr>
              <a:t>Kartezyen</a:t>
            </a:r>
            <a:r>
              <a:rPr lang="en-GB" sz="2400" b="1" dirty="0">
                <a:latin typeface="Palatino Linotype" pitchFamily="18" charset="0"/>
              </a:rPr>
              <a:t> </a:t>
            </a:r>
            <a:r>
              <a:rPr lang="en-GB" sz="2400" b="1" dirty="0" err="1">
                <a:latin typeface="Palatino Linotype" pitchFamily="18" charset="0"/>
              </a:rPr>
              <a:t>Koordinat</a:t>
            </a:r>
            <a:r>
              <a:rPr lang="en-GB" sz="2400" b="1" dirty="0">
                <a:latin typeface="Palatino Linotype" pitchFamily="18" charset="0"/>
              </a:rPr>
              <a:t> </a:t>
            </a:r>
            <a:r>
              <a:rPr lang="en-GB" sz="2400" b="1" dirty="0" err="1">
                <a:latin typeface="Palatino Linotype" pitchFamily="18" charset="0"/>
              </a:rPr>
              <a:t>Sistemleri</a:t>
            </a:r>
            <a:endParaRPr lang="tr-TR" sz="24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4216959" cy="430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7504" y="188640"/>
            <a:ext cx="893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Mutlak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tr-TR" sz="2800" b="1" dirty="0" smtClean="0">
                <a:latin typeface="Palatino Linotype" pitchFamily="18" charset="0"/>
              </a:rPr>
              <a:t>K</a:t>
            </a:r>
            <a:r>
              <a:rPr lang="en-GB" sz="2800" b="1" dirty="0" err="1" smtClean="0">
                <a:latin typeface="Palatino Linotype" pitchFamily="18" charset="0"/>
              </a:rPr>
              <a:t>oordinat</a:t>
            </a:r>
            <a:r>
              <a:rPr lang="en-GB" sz="2800" b="1" dirty="0" smtClean="0">
                <a:latin typeface="Palatino Linotype" pitchFamily="18" charset="0"/>
              </a:rPr>
              <a:t> </a:t>
            </a:r>
            <a:r>
              <a:rPr lang="tr-TR" sz="2800" b="1" dirty="0" smtClean="0">
                <a:latin typeface="Palatino Linotype" pitchFamily="18" charset="0"/>
              </a:rPr>
              <a:t>S</a:t>
            </a:r>
            <a:r>
              <a:rPr lang="en-GB" sz="2800" b="1" dirty="0" err="1" smtClean="0">
                <a:latin typeface="Palatino Linotype" pitchFamily="18" charset="0"/>
              </a:rPr>
              <a:t>istemleri</a:t>
            </a:r>
            <a:r>
              <a:rPr lang="tr-TR" sz="2800" b="1" dirty="0" smtClean="0">
                <a:latin typeface="Palatino Linotype" pitchFamily="18" charset="0"/>
              </a:rPr>
              <a:t> </a:t>
            </a:r>
            <a:r>
              <a:rPr lang="tr-TR" sz="2800" b="1" dirty="0">
                <a:latin typeface="Palatino Linotype" pitchFamily="18" charset="0"/>
              </a:rPr>
              <a:t>(</a:t>
            </a:r>
            <a:r>
              <a:rPr lang="tr-TR" sz="2800" b="1" dirty="0" err="1">
                <a:latin typeface="Palatino Linotype" pitchFamily="18" charset="0"/>
              </a:rPr>
              <a:t>Absolute</a:t>
            </a:r>
            <a:r>
              <a:rPr lang="tr-TR" sz="2800" b="1" dirty="0">
                <a:latin typeface="Palatino Linotype" pitchFamily="18" charset="0"/>
              </a:rPr>
              <a:t> </a:t>
            </a:r>
            <a:r>
              <a:rPr lang="tr-TR" sz="2800" b="1" dirty="0" err="1">
                <a:latin typeface="Palatino Linotype" pitchFamily="18" charset="0"/>
              </a:rPr>
              <a:t>Coordinates</a:t>
            </a:r>
            <a:r>
              <a:rPr lang="tr-TR" sz="2800" b="1" dirty="0">
                <a:latin typeface="Palatino Linotype" pitchFamily="18" charset="0"/>
              </a:rPr>
              <a:t>)</a:t>
            </a:r>
            <a:r>
              <a:rPr lang="en-GB" sz="2800" b="1" dirty="0" smtClean="0">
                <a:latin typeface="Palatino Linotype" pitchFamily="18" charset="0"/>
              </a:rPr>
              <a:t> 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7504" y="98072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Palatino Linotype" pitchFamily="18" charset="0"/>
              </a:rPr>
              <a:t>Model düzleminde UCS ikonunun (koordinat sisteminin orijin noktası</a:t>
            </a:r>
            <a:r>
              <a:rPr lang="tr-TR" sz="2000">
                <a:latin typeface="Palatino Linotype" pitchFamily="18" charset="0"/>
              </a:rPr>
              <a:t>) </a:t>
            </a:r>
            <a:r>
              <a:rPr lang="tr-TR" sz="2000" smtClean="0">
                <a:latin typeface="Palatino Linotype" pitchFamily="18" charset="0"/>
              </a:rPr>
              <a:t>bulunduğu </a:t>
            </a:r>
            <a:r>
              <a:rPr lang="tr-TR" sz="2000" dirty="0" smtClean="0">
                <a:latin typeface="Palatino Linotype" pitchFamily="18" charset="0"/>
              </a:rPr>
              <a:t>yer 0,0 noktasıdır.</a:t>
            </a:r>
            <a:endParaRPr lang="tr-TR" sz="2000" dirty="0">
              <a:latin typeface="Palatino Linotyp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58" y="1702635"/>
            <a:ext cx="4641759" cy="259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92" y="4302730"/>
            <a:ext cx="4126780" cy="25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7504" y="1166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/>
              <a:t>Artışlı Koordinat Sistemi (Relative Coordinates)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107504" y="83671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Palatino Linotype" pitchFamily="18" charset="0"/>
              </a:rPr>
              <a:t>Mutlak koordinat metodundan farklı olarak @ işareti kullanılır. @ işareti bir </a:t>
            </a:r>
            <a:r>
              <a:rPr lang="tr-TR" sz="2400" dirty="0" smtClean="0">
                <a:latin typeface="Palatino Linotype" pitchFamily="18" charset="0"/>
              </a:rPr>
              <a:t>önceki noktanın </a:t>
            </a:r>
            <a:r>
              <a:rPr lang="tr-TR" sz="2400" dirty="0">
                <a:latin typeface="Palatino Linotype" pitchFamily="18" charset="0"/>
              </a:rPr>
              <a:t>koordinatlarının 0,0 olarak kabul edilmesidir. @ işareti önceki noktaya bağlı </a:t>
            </a:r>
            <a:r>
              <a:rPr lang="tr-TR" sz="2400" dirty="0" smtClean="0">
                <a:latin typeface="Palatino Linotype" pitchFamily="18" charset="0"/>
              </a:rPr>
              <a:t>olarak işlem </a:t>
            </a:r>
            <a:r>
              <a:rPr lang="tr-TR" sz="2400" dirty="0">
                <a:latin typeface="Palatino Linotype" pitchFamily="18" charset="0"/>
              </a:rPr>
              <a:t>yapmak istediğimizi ifade eder, “kaldığım noktadan devam et” veya kısaca “devam </a:t>
            </a:r>
            <a:r>
              <a:rPr lang="tr-TR" sz="2400" dirty="0" smtClean="0">
                <a:latin typeface="Palatino Linotype" pitchFamily="18" charset="0"/>
              </a:rPr>
              <a:t>et” anlamını </a:t>
            </a:r>
            <a:r>
              <a:rPr lang="tr-TR" sz="2400" dirty="0">
                <a:latin typeface="Palatino Linotype" pitchFamily="18" charset="0"/>
              </a:rPr>
              <a:t>taşır.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4" y="2775705"/>
            <a:ext cx="3716405" cy="379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35" y="3068960"/>
            <a:ext cx="481581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7" y="3861048"/>
            <a:ext cx="3052813" cy="290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7504" y="32851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Kutupsal Koordinat Sistemi (Polar Coordinates)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107504" y="556071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Palatino Linotype" pitchFamily="18" charset="0"/>
              </a:rPr>
              <a:t>Daha çok “</a:t>
            </a:r>
            <a:r>
              <a:rPr lang="tr-TR" dirty="0" err="1">
                <a:latin typeface="Palatino Linotype" pitchFamily="18" charset="0"/>
              </a:rPr>
              <a:t>açısal</a:t>
            </a:r>
            <a:r>
              <a:rPr lang="tr-TR" dirty="0">
                <a:latin typeface="Palatino Linotype" pitchFamily="18" charset="0"/>
              </a:rPr>
              <a:t> metot” olarak adlandırılan bu metot ile açılar devreye girer. Bir önceki nokta orijin (0,0) gibi kabul ederek @ işareti ile birlikte girilecek yeni noktanın uzaklığı açı (&lt;) ile birlikte girilir. “@ Mesafe &lt; Yön” şeklinde kullanılır. Varsayılan olarak açılar, saat ibresi dönüş yönünün tersi yönünde artış gösterir. </a:t>
            </a:r>
            <a:r>
              <a:rPr lang="tr-TR" dirty="0" smtClean="0">
                <a:latin typeface="Palatino Linotype" pitchFamily="18" charset="0"/>
              </a:rPr>
              <a:t>Bu nedenle </a:t>
            </a:r>
            <a:r>
              <a:rPr lang="tr-TR" dirty="0">
                <a:latin typeface="Palatino Linotype" pitchFamily="18" charset="0"/>
              </a:rPr>
              <a:t>saat ibresinin dönüş yönünde hareket etmek istenirse </a:t>
            </a:r>
            <a:r>
              <a:rPr lang="tr-TR" i="1" dirty="0">
                <a:latin typeface="Palatino Linotype" pitchFamily="18" charset="0"/>
              </a:rPr>
              <a:t>negatif</a:t>
            </a:r>
            <a:r>
              <a:rPr lang="tr-TR" dirty="0">
                <a:latin typeface="Palatino Linotype" pitchFamily="18" charset="0"/>
              </a:rPr>
              <a:t> değerler </a:t>
            </a:r>
            <a:r>
              <a:rPr lang="tr-TR" dirty="0" smtClean="0">
                <a:latin typeface="Palatino Linotype" pitchFamily="18" charset="0"/>
              </a:rPr>
              <a:t>verilmelidir.</a:t>
            </a:r>
            <a:endParaRPr lang="tr-TR" dirty="0">
              <a:latin typeface="Palatino Linotyp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772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97" y="3835839"/>
            <a:ext cx="3731955" cy="28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076056" y="2033399"/>
            <a:ext cx="4084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latin typeface="Palatino Linotype" pitchFamily="18" charset="0"/>
              </a:rPr>
              <a:t>Command:</a:t>
            </a:r>
            <a:r>
              <a:rPr lang="tr-TR" dirty="0" err="1">
                <a:latin typeface="Palatino Linotype" pitchFamily="18" charset="0"/>
              </a:rPr>
              <a:t>L</a:t>
            </a:r>
            <a:r>
              <a:rPr lang="tr-TR" dirty="0">
                <a:latin typeface="Palatino Linotype" pitchFamily="18" charset="0"/>
              </a:rPr>
              <a:t> </a:t>
            </a:r>
          </a:p>
          <a:p>
            <a:r>
              <a:rPr lang="tr-TR" b="1" dirty="0">
                <a:latin typeface="Palatino Linotype" pitchFamily="18" charset="0"/>
              </a:rPr>
              <a:t>LINE </a:t>
            </a:r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first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point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 smtClean="0">
                <a:latin typeface="Palatino Linotype" pitchFamily="18" charset="0"/>
              </a:rPr>
              <a:t>Başlangıç </a:t>
            </a:r>
            <a:r>
              <a:rPr lang="tr-TR" dirty="0">
                <a:latin typeface="Palatino Linotype" pitchFamily="18" charset="0"/>
              </a:rPr>
              <a:t>noktası belirlenir. </a:t>
            </a:r>
          </a:p>
          <a:p>
            <a:r>
              <a:rPr lang="en-US" b="1" dirty="0">
                <a:latin typeface="Palatino Linotype" pitchFamily="18" charset="0"/>
              </a:rPr>
              <a:t>Specify next point or [Undo]:</a:t>
            </a:r>
            <a:r>
              <a:rPr lang="en-US" dirty="0">
                <a:latin typeface="Palatino Linotype" pitchFamily="18" charset="0"/>
              </a:rPr>
              <a:t>@100&lt;30 </a:t>
            </a:r>
            <a:endParaRPr lang="tr-T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2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3717032"/>
            <a:ext cx="2520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/>
              <a:t>Command:</a:t>
            </a:r>
            <a:r>
              <a:rPr lang="tr-TR" sz="1600" dirty="0" err="1"/>
              <a:t>L</a:t>
            </a:r>
            <a:r>
              <a:rPr lang="tr-TR" sz="1600" dirty="0"/>
              <a:t> </a:t>
            </a:r>
          </a:p>
          <a:p>
            <a:pPr algn="just"/>
            <a:r>
              <a:rPr lang="tr-TR" sz="1600" b="1" dirty="0"/>
              <a:t>LINE </a:t>
            </a:r>
            <a:r>
              <a:rPr lang="tr-TR" sz="1600" b="1" dirty="0" err="1"/>
              <a:t>Specify</a:t>
            </a:r>
            <a:r>
              <a:rPr lang="tr-TR" sz="1600" b="1" dirty="0"/>
              <a:t> </a:t>
            </a:r>
            <a:r>
              <a:rPr lang="tr-TR" sz="1600" b="1" dirty="0" err="1"/>
              <a:t>first</a:t>
            </a:r>
            <a:r>
              <a:rPr lang="tr-TR" sz="1600" b="1" dirty="0"/>
              <a:t> </a:t>
            </a:r>
            <a:r>
              <a:rPr lang="tr-TR" sz="1600" b="1" dirty="0" err="1"/>
              <a:t>point</a:t>
            </a:r>
            <a:r>
              <a:rPr lang="tr-TR" sz="1600" b="1" dirty="0"/>
              <a:t>: </a:t>
            </a:r>
            <a:r>
              <a:rPr lang="tr-TR" sz="1600" dirty="0" smtClean="0"/>
              <a:t>Başlangıç </a:t>
            </a:r>
            <a:r>
              <a:rPr lang="tr-TR" sz="1600" dirty="0"/>
              <a:t>noktası belirlenir. </a:t>
            </a:r>
          </a:p>
          <a:p>
            <a:pPr algn="just"/>
            <a:r>
              <a:rPr lang="en-US" sz="1600" b="1" dirty="0"/>
              <a:t>Specify next point or [Undo]:</a:t>
            </a:r>
            <a:r>
              <a:rPr lang="en-US" sz="1600" dirty="0"/>
              <a:t>@70&lt;124 </a:t>
            </a:r>
          </a:p>
          <a:p>
            <a:pPr algn="just"/>
            <a:r>
              <a:rPr lang="en-US" sz="1600" b="1" dirty="0"/>
              <a:t>Specify next point or [Undo]: </a:t>
            </a:r>
            <a:endParaRPr lang="en-US" sz="1600" dirty="0"/>
          </a:p>
          <a:p>
            <a:pPr algn="just"/>
            <a:r>
              <a:rPr lang="tr-TR" sz="1600" b="1" dirty="0" err="1"/>
              <a:t>Command</a:t>
            </a:r>
            <a:r>
              <a:rPr lang="tr-TR" sz="1600" b="1" dirty="0"/>
              <a:t>: </a:t>
            </a:r>
            <a:endParaRPr lang="tr-TR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7" y="548680"/>
            <a:ext cx="85000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915816" y="3747809"/>
            <a:ext cx="34563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/>
              <a:t>Command:</a:t>
            </a:r>
            <a:r>
              <a:rPr lang="tr-TR" sz="1600" dirty="0" err="1"/>
              <a:t>L</a:t>
            </a:r>
            <a:r>
              <a:rPr lang="tr-TR" sz="1600" dirty="0"/>
              <a:t> </a:t>
            </a:r>
          </a:p>
          <a:p>
            <a:pPr algn="just"/>
            <a:r>
              <a:rPr lang="tr-TR" sz="1600" b="1" dirty="0"/>
              <a:t>LINE </a:t>
            </a:r>
            <a:r>
              <a:rPr lang="tr-TR" sz="1600" b="1" dirty="0" err="1"/>
              <a:t>Specify</a:t>
            </a:r>
            <a:r>
              <a:rPr lang="tr-TR" sz="1600" b="1" dirty="0"/>
              <a:t> </a:t>
            </a:r>
            <a:r>
              <a:rPr lang="tr-TR" sz="1600" b="1" dirty="0" err="1"/>
              <a:t>first</a:t>
            </a:r>
            <a:r>
              <a:rPr lang="tr-TR" sz="1600" b="1" dirty="0"/>
              <a:t> </a:t>
            </a:r>
            <a:r>
              <a:rPr lang="tr-TR" sz="1600" b="1" dirty="0" err="1"/>
              <a:t>point</a:t>
            </a:r>
            <a:r>
              <a:rPr lang="tr-TR" sz="1600" b="1" dirty="0"/>
              <a:t>: </a:t>
            </a:r>
            <a:r>
              <a:rPr lang="tr-TR" sz="1600" dirty="0" smtClean="0"/>
              <a:t>Başlangıç </a:t>
            </a:r>
            <a:r>
              <a:rPr lang="tr-TR" sz="1600" dirty="0"/>
              <a:t>noktası belirlenir. </a:t>
            </a:r>
          </a:p>
          <a:p>
            <a:pPr algn="just"/>
            <a:r>
              <a:rPr lang="en-US" sz="1600" b="1" dirty="0"/>
              <a:t>Specify next point or [Undo]:</a:t>
            </a:r>
            <a:r>
              <a:rPr lang="en-US" sz="1600" dirty="0"/>
              <a:t>@70&lt;211 (</a:t>
            </a:r>
            <a:r>
              <a:rPr lang="en-US" sz="1600" dirty="0" err="1"/>
              <a:t>veya</a:t>
            </a:r>
            <a:r>
              <a:rPr lang="en-US" sz="1600" dirty="0"/>
              <a:t> – 149) </a:t>
            </a:r>
          </a:p>
          <a:p>
            <a:pPr algn="just"/>
            <a:r>
              <a:rPr lang="en-US" sz="1600" b="1" dirty="0"/>
              <a:t>Specify next point or [Undo]: </a:t>
            </a:r>
            <a:endParaRPr lang="en-US" sz="1600" dirty="0"/>
          </a:p>
          <a:p>
            <a:pPr algn="just"/>
            <a:r>
              <a:rPr lang="tr-TR" sz="1600" b="1" dirty="0" err="1"/>
              <a:t>Command</a:t>
            </a:r>
            <a:r>
              <a:rPr lang="tr-TR" sz="1600" b="1" dirty="0"/>
              <a:t>: </a:t>
            </a:r>
            <a:endParaRPr lang="tr-TR" sz="1600" dirty="0"/>
          </a:p>
        </p:txBody>
      </p:sp>
      <p:sp>
        <p:nvSpPr>
          <p:cNvPr id="6" name="Dikdörtgen 5"/>
          <p:cNvSpPr/>
          <p:nvPr/>
        </p:nvSpPr>
        <p:spPr>
          <a:xfrm>
            <a:off x="6534472" y="3838470"/>
            <a:ext cx="25020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err="1"/>
              <a:t>Command:</a:t>
            </a:r>
            <a:r>
              <a:rPr lang="tr-TR" sz="1600" dirty="0" err="1"/>
              <a:t>L</a:t>
            </a:r>
            <a:r>
              <a:rPr lang="tr-TR" sz="1600" dirty="0"/>
              <a:t> </a:t>
            </a:r>
          </a:p>
          <a:p>
            <a:pPr algn="just"/>
            <a:r>
              <a:rPr lang="tr-TR" sz="1600" b="1" dirty="0"/>
              <a:t>LINE </a:t>
            </a:r>
            <a:r>
              <a:rPr lang="tr-TR" sz="1600" b="1" dirty="0" err="1"/>
              <a:t>Specify</a:t>
            </a:r>
            <a:r>
              <a:rPr lang="tr-TR" sz="1600" b="1" dirty="0"/>
              <a:t> </a:t>
            </a:r>
            <a:r>
              <a:rPr lang="tr-TR" sz="1600" b="1" dirty="0" err="1"/>
              <a:t>first</a:t>
            </a:r>
            <a:r>
              <a:rPr lang="tr-TR" sz="1600" b="1" dirty="0"/>
              <a:t> </a:t>
            </a:r>
            <a:r>
              <a:rPr lang="tr-TR" sz="1600" b="1" dirty="0" err="1"/>
              <a:t>point</a:t>
            </a:r>
            <a:r>
              <a:rPr lang="tr-TR" sz="1600" b="1" dirty="0"/>
              <a:t>: </a:t>
            </a:r>
            <a:r>
              <a:rPr lang="tr-TR" sz="1600" dirty="0" err="1"/>
              <a:t>BaĢlangıç</a:t>
            </a:r>
            <a:r>
              <a:rPr lang="tr-TR" sz="1600" dirty="0"/>
              <a:t> noktası belirlenir. </a:t>
            </a:r>
          </a:p>
          <a:p>
            <a:pPr algn="just"/>
            <a:r>
              <a:rPr lang="en-US" sz="1600" b="1" dirty="0"/>
              <a:t>Specify next point or [Undo]:</a:t>
            </a:r>
            <a:r>
              <a:rPr lang="en-US" sz="1600" dirty="0"/>
              <a:t>@70&lt;211 (</a:t>
            </a:r>
            <a:r>
              <a:rPr lang="en-US" sz="1600" dirty="0" err="1"/>
              <a:t>veya</a:t>
            </a:r>
            <a:r>
              <a:rPr lang="en-US" sz="1600" dirty="0"/>
              <a:t> – 149) </a:t>
            </a:r>
          </a:p>
          <a:p>
            <a:pPr algn="just"/>
            <a:r>
              <a:rPr lang="en-US" sz="1600" b="1" dirty="0"/>
              <a:t>Specify next point or [Undo]: </a:t>
            </a:r>
            <a:endParaRPr lang="en-US" sz="1600" dirty="0"/>
          </a:p>
          <a:p>
            <a:pPr algn="just"/>
            <a:r>
              <a:rPr lang="tr-TR" sz="1600" b="1" dirty="0" err="1"/>
              <a:t>Command</a:t>
            </a:r>
            <a:r>
              <a:rPr lang="tr-TR" sz="1600" b="1" dirty="0"/>
              <a:t>: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9105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16632"/>
            <a:ext cx="7321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Kullanıcı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Koordinat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Sistemi</a:t>
            </a:r>
            <a:r>
              <a:rPr lang="en-GB" sz="2800" b="1" dirty="0">
                <a:latin typeface="Palatino Linotype" pitchFamily="18" charset="0"/>
              </a:rPr>
              <a:t> (UCS) </a:t>
            </a:r>
            <a:r>
              <a:rPr lang="en-GB" sz="2800" b="1" dirty="0" err="1">
                <a:latin typeface="Palatino Linotype" pitchFamily="18" charset="0"/>
              </a:rPr>
              <a:t>Ayarları</a:t>
            </a:r>
            <a:endParaRPr lang="tr-TR" sz="2800" b="1" dirty="0">
              <a:latin typeface="Palatino Linotype" pitchFamily="18" charset="0"/>
            </a:endParaRPr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73349" y="692696"/>
            <a:ext cx="5518931" cy="1800200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2636912"/>
            <a:ext cx="4799155" cy="4104456"/>
          </a:xfrm>
          <a:prstGeom prst="rect">
            <a:avLst/>
          </a:prstGeom>
        </p:spPr>
      </p:pic>
      <p:pic>
        <p:nvPicPr>
          <p:cNvPr id="7" name="Resim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31394" y="2492896"/>
            <a:ext cx="2345995" cy="210884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725144"/>
            <a:ext cx="2376264" cy="201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569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Uygulama_1 </a:t>
            </a:r>
            <a:r>
              <a:rPr lang="tr-TR" dirty="0">
                <a:latin typeface="Palatino Linotype" pitchFamily="18" charset="0"/>
              </a:rPr>
              <a:t>Aşağıda </a:t>
            </a:r>
            <a:r>
              <a:rPr lang="tr-TR" dirty="0" smtClean="0">
                <a:latin typeface="Palatino Linotype" pitchFamily="18" charset="0"/>
              </a:rPr>
              <a:t>görülen </a:t>
            </a:r>
            <a:r>
              <a:rPr lang="tr-TR" dirty="0">
                <a:latin typeface="Palatino Linotype" pitchFamily="18" charset="0"/>
              </a:rPr>
              <a:t>teknik resmi çizilmiş ve </a:t>
            </a:r>
            <a:r>
              <a:rPr lang="tr-TR" dirty="0" smtClean="0">
                <a:latin typeface="Palatino Linotype" pitchFamily="18" charset="0"/>
              </a:rPr>
              <a:t>ölçülendirilmiş resmi </a:t>
            </a:r>
            <a:r>
              <a:rPr lang="tr-TR" dirty="0">
                <a:latin typeface="Palatino Linotype" pitchFamily="18" charset="0"/>
              </a:rPr>
              <a:t>bilgisayarda CAD ortamında çiziniz.</a:t>
            </a:r>
            <a:endParaRPr lang="tr-TR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2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01203"/>
            <a:ext cx="5726409" cy="594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Uygulama_2 </a:t>
            </a:r>
            <a:r>
              <a:rPr lang="tr-TR" dirty="0">
                <a:latin typeface="Palatino Linotype" pitchFamily="18" charset="0"/>
              </a:rPr>
              <a:t>Aşağıda </a:t>
            </a:r>
            <a:r>
              <a:rPr lang="tr-TR" dirty="0" smtClean="0">
                <a:latin typeface="Palatino Linotype" pitchFamily="18" charset="0"/>
              </a:rPr>
              <a:t>görülen </a:t>
            </a:r>
            <a:r>
              <a:rPr lang="tr-TR" dirty="0">
                <a:latin typeface="Palatino Linotype" pitchFamily="18" charset="0"/>
              </a:rPr>
              <a:t>teknik resmi çizilmiş ve </a:t>
            </a:r>
            <a:r>
              <a:rPr lang="tr-TR" dirty="0" smtClean="0">
                <a:latin typeface="Palatino Linotype" pitchFamily="18" charset="0"/>
              </a:rPr>
              <a:t>ölçülendirilmiş resmi </a:t>
            </a:r>
            <a:r>
              <a:rPr lang="tr-TR" dirty="0">
                <a:latin typeface="Palatino Linotype" pitchFamily="18" charset="0"/>
              </a:rPr>
              <a:t>bilgisayarda CAD ortamında çiziniz.</a:t>
            </a:r>
            <a:endParaRPr lang="tr-TR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3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401</Words>
  <Application>Microsoft Office PowerPoint</Application>
  <PresentationFormat>Ekran Gösterisi (4:3)</PresentationFormat>
  <Paragraphs>48</Paragraphs>
  <Slides>16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Palatino Linotype</vt:lpstr>
      <vt:lpstr>Times New Roman</vt:lpstr>
      <vt:lpstr>Ofis Teması</vt:lpstr>
      <vt:lpstr>Bit Eşlem Resmi</vt:lpstr>
      <vt:lpstr>ENM 108  Bilgisayar Destekli Teknik Resim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183  Bilgi Teknolojileri ve Uygulamaları</dc:title>
  <dc:creator>ikeskin</dc:creator>
  <cp:lastModifiedBy>ikeskin</cp:lastModifiedBy>
  <cp:revision>416</cp:revision>
  <dcterms:created xsi:type="dcterms:W3CDTF">2012-08-28T10:36:22Z</dcterms:created>
  <dcterms:modified xsi:type="dcterms:W3CDTF">2014-03-12T10:13:54Z</dcterms:modified>
</cp:coreProperties>
</file>