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7"/>
  </p:notesMasterIdLst>
  <p:sldIdLst>
    <p:sldId id="309" r:id="rId2"/>
    <p:sldId id="387" r:id="rId3"/>
    <p:sldId id="388" r:id="rId4"/>
    <p:sldId id="389" r:id="rId5"/>
    <p:sldId id="405" r:id="rId6"/>
    <p:sldId id="391" r:id="rId7"/>
    <p:sldId id="400" r:id="rId8"/>
    <p:sldId id="392" r:id="rId9"/>
    <p:sldId id="393" r:id="rId10"/>
    <p:sldId id="390" r:id="rId11"/>
    <p:sldId id="394" r:id="rId12"/>
    <p:sldId id="395" r:id="rId13"/>
    <p:sldId id="397" r:id="rId14"/>
    <p:sldId id="398" r:id="rId15"/>
    <p:sldId id="399" r:id="rId16"/>
    <p:sldId id="396" r:id="rId17"/>
    <p:sldId id="401" r:id="rId18"/>
    <p:sldId id="402" r:id="rId19"/>
    <p:sldId id="406" r:id="rId20"/>
    <p:sldId id="407" r:id="rId21"/>
    <p:sldId id="408" r:id="rId22"/>
    <p:sldId id="409" r:id="rId23"/>
    <p:sldId id="410" r:id="rId24"/>
    <p:sldId id="411" r:id="rId25"/>
    <p:sldId id="369" r:id="rId26"/>
    <p:sldId id="403" r:id="rId27"/>
    <p:sldId id="412" r:id="rId28"/>
    <p:sldId id="413" r:id="rId29"/>
    <p:sldId id="404" r:id="rId30"/>
    <p:sldId id="385" r:id="rId31"/>
    <p:sldId id="386" r:id="rId32"/>
    <p:sldId id="380" r:id="rId33"/>
    <p:sldId id="368" r:id="rId34"/>
    <p:sldId id="414" r:id="rId35"/>
    <p:sldId id="415"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ema Uygulanmış Stil 1 - Vurgu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64" autoAdjust="0"/>
  </p:normalViewPr>
  <p:slideViewPr>
    <p:cSldViewPr>
      <p:cViewPr varScale="1">
        <p:scale>
          <a:sx n="67" d="100"/>
          <a:sy n="67" d="100"/>
        </p:scale>
        <p:origin x="528" y="60"/>
      </p:cViewPr>
      <p:guideLst>
        <p:guide orient="horz" pos="709"/>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764AB5-FDE7-4221-A56F-12C86847C2B3}" type="datetimeFigureOut">
              <a:rPr lang="tr-TR" smtClean="0"/>
              <a:t>28.3.2014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E3269A-5141-4702-8835-54E378C0C5AD}" type="slidenum">
              <a:rPr lang="tr-TR" smtClean="0"/>
              <a:t>‹#›</a:t>
            </a:fld>
            <a:endParaRPr lang="tr-TR"/>
          </a:p>
        </p:txBody>
      </p:sp>
    </p:spTree>
    <p:extLst>
      <p:ext uri="{BB962C8B-B14F-4D97-AF65-F5344CB8AC3E}">
        <p14:creationId xmlns:p14="http://schemas.microsoft.com/office/powerpoint/2010/main" val="577401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F35A0BE-9411-4C5A-9F65-69F4C896CA58}" type="datetimeFigureOut">
              <a:rPr lang="tr-TR" smtClean="0"/>
              <a:t>28.3.2014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776875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35A0BE-9411-4C5A-9F65-69F4C896CA58}" type="datetimeFigureOut">
              <a:rPr lang="tr-TR" smtClean="0"/>
              <a:t>28.3.2014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2710347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35A0BE-9411-4C5A-9F65-69F4C896CA58}" type="datetimeFigureOut">
              <a:rPr lang="tr-TR" smtClean="0"/>
              <a:t>28.3.2014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142186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KAPAK(1.Sayfa)">
    <p:spTree>
      <p:nvGrpSpPr>
        <p:cNvPr id="1" name=""/>
        <p:cNvGrpSpPr/>
        <p:nvPr/>
      </p:nvGrpSpPr>
      <p:grpSpPr>
        <a:xfrm>
          <a:off x="0" y="0"/>
          <a:ext cx="0" cy="0"/>
          <a:chOff x="0" y="0"/>
          <a:chExt cx="0" cy="0"/>
        </a:xfrm>
      </p:grpSpPr>
      <p:sp>
        <p:nvSpPr>
          <p:cNvPr id="7" name="Text Box 2"/>
          <p:cNvSpPr txBox="1">
            <a:spLocks noChangeArrowheads="1"/>
          </p:cNvSpPr>
          <p:nvPr userDrawn="1"/>
        </p:nvSpPr>
        <p:spPr bwMode="auto">
          <a:xfrm>
            <a:off x="7020272" y="0"/>
            <a:ext cx="1727200" cy="6837472"/>
          </a:xfrm>
          <a:prstGeom prst="rect">
            <a:avLst/>
          </a:prstGeom>
          <a:solidFill>
            <a:srgbClr val="C6D9F1"/>
          </a:solidFill>
          <a:ln w="9525">
            <a:solidFill>
              <a:srgbClr val="C6D9F1"/>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tr-TR" sz="1600" b="0" i="0" u="none" strike="noStrike" cap="none" normalizeH="0" baseline="0" dirty="0" smtClean="0">
              <a:ln>
                <a:noFill/>
              </a:ln>
              <a:solidFill>
                <a:schemeClr val="tx1"/>
              </a:solidFill>
              <a:effectLst/>
              <a:latin typeface="Times New Roman" pitchFamily="18" charset="0"/>
            </a:endParaRPr>
          </a:p>
        </p:txBody>
      </p:sp>
      <p:sp>
        <p:nvSpPr>
          <p:cNvPr id="8" name="9 Metin kutusu"/>
          <p:cNvSpPr txBox="1"/>
          <p:nvPr userDrawn="1"/>
        </p:nvSpPr>
        <p:spPr>
          <a:xfrm>
            <a:off x="179512" y="6165304"/>
            <a:ext cx="2880000" cy="553998"/>
          </a:xfrm>
          <a:prstGeom prst="rect">
            <a:avLst/>
          </a:prstGeom>
          <a:noFill/>
        </p:spPr>
        <p:txBody>
          <a:bodyPr wrap="square" rtlCol="0">
            <a:spAutoFit/>
          </a:bodyPr>
          <a:lstStyle/>
          <a:p>
            <a:pPr algn="l"/>
            <a:r>
              <a:rPr lang="tr-TR" sz="1000" b="1" dirty="0" smtClean="0">
                <a:solidFill>
                  <a:schemeClr val="tx2"/>
                </a:solidFill>
                <a:latin typeface="Calibri" pitchFamily="34" charset="0"/>
                <a:cs typeface="Calibri" pitchFamily="34" charset="0"/>
              </a:rPr>
              <a:t>KBUZEM</a:t>
            </a:r>
            <a:endParaRPr lang="tr-TR" sz="1000" dirty="0" smtClean="0">
              <a:solidFill>
                <a:schemeClr val="tx2"/>
              </a:solidFill>
              <a:latin typeface="Calibri" pitchFamily="34" charset="0"/>
              <a:cs typeface="Calibri" pitchFamily="34" charset="0"/>
            </a:endParaRPr>
          </a:p>
          <a:p>
            <a:pPr algn="l"/>
            <a:r>
              <a:rPr lang="tr-TR" sz="1000" dirty="0" smtClean="0">
                <a:solidFill>
                  <a:schemeClr val="tx2"/>
                </a:solidFill>
                <a:latin typeface="Calibri" pitchFamily="34" charset="0"/>
                <a:cs typeface="Calibri" pitchFamily="34" charset="0"/>
              </a:rPr>
              <a:t>Karabük Üniversitesi</a:t>
            </a:r>
          </a:p>
          <a:p>
            <a:pPr algn="l"/>
            <a:r>
              <a:rPr lang="tr-TR" sz="1000" dirty="0" smtClean="0">
                <a:solidFill>
                  <a:schemeClr val="tx2"/>
                </a:solidFill>
                <a:latin typeface="Calibri" pitchFamily="34" charset="0"/>
                <a:cs typeface="Calibri" pitchFamily="34" charset="0"/>
              </a:rPr>
              <a:t>Uzaktan Eğitim Uygulama ve Araştırma Merkezi</a:t>
            </a:r>
            <a:endParaRPr lang="tr-TR" sz="1000" dirty="0">
              <a:solidFill>
                <a:schemeClr val="tx2"/>
              </a:solidFill>
              <a:latin typeface="Calibri" pitchFamily="34" charset="0"/>
              <a:cs typeface="Calibri" pitchFamily="34" charset="0"/>
            </a:endParaRPr>
          </a:p>
        </p:txBody>
      </p:sp>
      <p:pic>
        <p:nvPicPr>
          <p:cNvPr id="9" name="2 Resim" descr="Logo_180_202_Modified.PNG"/>
          <p:cNvPicPr/>
          <p:nvPr userDrawn="1"/>
        </p:nvPicPr>
        <p:blipFill>
          <a:blip r:embed="rId2" cstate="print"/>
          <a:stretch>
            <a:fillRect/>
          </a:stretch>
        </p:blipFill>
        <p:spPr>
          <a:xfrm>
            <a:off x="323528" y="332656"/>
            <a:ext cx="838706" cy="936104"/>
          </a:xfrm>
          <a:prstGeom prst="rect">
            <a:avLst/>
          </a:prstGeom>
        </p:spPr>
      </p:pic>
      <p:sp>
        <p:nvSpPr>
          <p:cNvPr id="10" name="Başlık 1"/>
          <p:cNvSpPr>
            <a:spLocks noGrp="1"/>
          </p:cNvSpPr>
          <p:nvPr userDrawn="1">
            <p:ph type="ctrTitle"/>
          </p:nvPr>
        </p:nvSpPr>
        <p:spPr>
          <a:xfrm>
            <a:off x="251520" y="1988840"/>
            <a:ext cx="8640000" cy="2160000"/>
          </a:xfrm>
        </p:spPr>
        <p:txBody>
          <a:bodyPr>
            <a:noAutofit/>
          </a:bodyPr>
          <a:lstStyle>
            <a:lvl1pPr>
              <a:defRPr lang="tr-TR" sz="4400" b="1" kern="1200" dirty="0">
                <a:solidFill>
                  <a:srgbClr val="1F497D">
                    <a:lumMod val="20000"/>
                    <a:lumOff val="80000"/>
                  </a:srgbClr>
                </a:solidFill>
                <a:latin typeface="+mj-lt"/>
                <a:ea typeface="+mj-ea"/>
                <a:cs typeface="+mj-cs"/>
              </a:defRPr>
            </a:lvl1pPr>
          </a:lstStyle>
          <a:p>
            <a:r>
              <a:rPr lang="tr-TR" b="1" dirty="0" smtClean="0">
                <a:solidFill>
                  <a:srgbClr val="1F497D">
                    <a:lumMod val="20000"/>
                    <a:lumOff val="80000"/>
                  </a:srgbClr>
                </a:solidFill>
              </a:rPr>
              <a:t>DERSKODU</a:t>
            </a:r>
            <a:r>
              <a:rPr lang="tr-TR" b="1" dirty="0">
                <a:solidFill>
                  <a:srgbClr val="1F497D"/>
                </a:solidFill>
              </a:rPr>
              <a:t/>
            </a:r>
            <a:br>
              <a:rPr lang="tr-TR" b="1" dirty="0">
                <a:solidFill>
                  <a:srgbClr val="1F497D"/>
                </a:solidFill>
              </a:rPr>
            </a:br>
            <a:r>
              <a:rPr lang="tr-TR" b="1" dirty="0" smtClean="0">
                <a:solidFill>
                  <a:srgbClr val="1F497D"/>
                </a:solidFill>
              </a:rPr>
              <a:t>DERS ADI</a:t>
            </a:r>
            <a:endParaRPr lang="tr-TR" dirty="0"/>
          </a:p>
        </p:txBody>
      </p:sp>
      <p:sp>
        <p:nvSpPr>
          <p:cNvPr id="11" name="Alt Başlık 2"/>
          <p:cNvSpPr>
            <a:spLocks noGrp="1"/>
          </p:cNvSpPr>
          <p:nvPr userDrawn="1">
            <p:ph type="subTitle" idx="1" hasCustomPrompt="1"/>
          </p:nvPr>
        </p:nvSpPr>
        <p:spPr>
          <a:xfrm>
            <a:off x="971600" y="4869160"/>
            <a:ext cx="7200000" cy="1440000"/>
          </a:xfrm>
        </p:spPr>
        <p:txBody>
          <a:bodyPr/>
          <a:lstStyle>
            <a:lvl1pPr algn="ctr">
              <a:buNone/>
              <a:defRPr lang="tr-TR" sz="2800" b="1" kern="1200" dirty="0" smtClean="0">
                <a:solidFill>
                  <a:prstClr val="white">
                    <a:lumMod val="75000"/>
                  </a:prstClr>
                </a:solidFill>
                <a:latin typeface="+mn-lt"/>
                <a:ea typeface="+mn-ea"/>
                <a:cs typeface="+mn-cs"/>
              </a:defRPr>
            </a:lvl1pPr>
          </a:lstStyle>
          <a:p>
            <a:pPr lvl="0"/>
            <a:r>
              <a:rPr lang="tr-TR" b="1" dirty="0" smtClean="0">
                <a:solidFill>
                  <a:prstClr val="white">
                    <a:lumMod val="75000"/>
                  </a:prstClr>
                </a:solidFill>
              </a:rPr>
              <a:t>Sorumlu Öğretim Elemanı Adı SOYADI</a:t>
            </a:r>
          </a:p>
          <a:p>
            <a:pPr lvl="0"/>
            <a:r>
              <a:rPr lang="tr-TR" sz="2400" b="1" dirty="0" smtClean="0">
                <a:solidFill>
                  <a:srgbClr val="1F497D">
                    <a:lumMod val="20000"/>
                    <a:lumOff val="80000"/>
                  </a:srgbClr>
                </a:solidFill>
              </a:rPr>
              <a:t>Öğretim Elemanı E-Posta</a:t>
            </a:r>
            <a:endParaRPr lang="tr-TR" sz="2400" b="1" dirty="0">
              <a:solidFill>
                <a:srgbClr val="1F497D">
                  <a:lumMod val="20000"/>
                  <a:lumOff val="80000"/>
                </a:srgbClr>
              </a:solidFill>
            </a:endParaRPr>
          </a:p>
        </p:txBody>
      </p:sp>
    </p:spTree>
    <p:extLst>
      <p:ext uri="{BB962C8B-B14F-4D97-AF65-F5344CB8AC3E}">
        <p14:creationId xmlns:p14="http://schemas.microsoft.com/office/powerpoint/2010/main" val="266713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F35A0BE-9411-4C5A-9F65-69F4C896CA58}" type="datetimeFigureOut">
              <a:rPr lang="tr-TR" smtClean="0"/>
              <a:t>28.3.2014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187083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F35A0BE-9411-4C5A-9F65-69F4C896CA58}" type="datetimeFigureOut">
              <a:rPr lang="tr-TR" smtClean="0"/>
              <a:t>28.3.2014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316678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F35A0BE-9411-4C5A-9F65-69F4C896CA58}" type="datetimeFigureOut">
              <a:rPr lang="tr-TR" smtClean="0"/>
              <a:t>28.3.2014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51632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F35A0BE-9411-4C5A-9F65-69F4C896CA58}" type="datetimeFigureOut">
              <a:rPr lang="tr-TR" smtClean="0"/>
              <a:t>28.3.2014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3471243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F35A0BE-9411-4C5A-9F65-69F4C896CA58}" type="datetimeFigureOut">
              <a:rPr lang="tr-TR" smtClean="0"/>
              <a:t>28.3.2014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2582856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F35A0BE-9411-4C5A-9F65-69F4C896CA58}" type="datetimeFigureOut">
              <a:rPr lang="tr-TR" smtClean="0"/>
              <a:t>28.3.2014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5678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F35A0BE-9411-4C5A-9F65-69F4C896CA58}" type="datetimeFigureOut">
              <a:rPr lang="tr-TR" smtClean="0"/>
              <a:t>28.3.2014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320102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F35A0BE-9411-4C5A-9F65-69F4C896CA58}" type="datetimeFigureOut">
              <a:rPr lang="tr-TR" smtClean="0"/>
              <a:t>28.3.2014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2AA68103-B439-4E70-802D-208769DE3618}" type="slidenum">
              <a:rPr lang="tr-TR" smtClean="0"/>
              <a:t>‹#›</a:t>
            </a:fld>
            <a:endParaRPr lang="tr-TR"/>
          </a:p>
        </p:txBody>
      </p:sp>
    </p:spTree>
    <p:extLst>
      <p:ext uri="{BB962C8B-B14F-4D97-AF65-F5344CB8AC3E}">
        <p14:creationId xmlns:p14="http://schemas.microsoft.com/office/powerpoint/2010/main" val="3804167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5A0BE-9411-4C5A-9F65-69F4C896CA58}" type="datetimeFigureOut">
              <a:rPr lang="tr-TR" smtClean="0"/>
              <a:t>28.3.2014</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68103-B439-4E70-802D-208769DE3618}" type="slidenum">
              <a:rPr lang="tr-TR" smtClean="0"/>
              <a:t>‹#›</a:t>
            </a:fld>
            <a:endParaRPr lang="tr-TR"/>
          </a:p>
        </p:txBody>
      </p:sp>
    </p:spTree>
    <p:extLst>
      <p:ext uri="{BB962C8B-B14F-4D97-AF65-F5344CB8AC3E}">
        <p14:creationId xmlns:p14="http://schemas.microsoft.com/office/powerpoint/2010/main" val="14912607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ankeskin@gmail.com" TargetMode="External"/><Relationship Id="rId2" Type="http://schemas.openxmlformats.org/officeDocument/2006/relationships/hyperlink" Target="mailto:inankeskin@karabuk.edu.tr" TargetMode="Externa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2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solidFill>
                  <a:schemeClr val="accent1"/>
                </a:solidFill>
              </a:rPr>
              <a:t>ENM 108 </a:t>
            </a:r>
            <a:r>
              <a:rPr lang="tr-TR" dirty="0">
                <a:solidFill>
                  <a:schemeClr val="tx2"/>
                </a:solidFill>
              </a:rPr>
              <a:t/>
            </a:r>
            <a:br>
              <a:rPr lang="tr-TR" dirty="0">
                <a:solidFill>
                  <a:schemeClr val="tx2"/>
                </a:solidFill>
              </a:rPr>
            </a:br>
            <a:r>
              <a:rPr lang="tr-TR" dirty="0" smtClean="0">
                <a:solidFill>
                  <a:schemeClr val="tx2"/>
                </a:solidFill>
              </a:rPr>
              <a:t>Bilgisayar Destekli Teknik Resim</a:t>
            </a:r>
            <a:endParaRPr lang="tr-TR" dirty="0">
              <a:solidFill>
                <a:schemeClr val="tx2"/>
              </a:solidFill>
            </a:endParaRPr>
          </a:p>
        </p:txBody>
      </p:sp>
      <p:sp>
        <p:nvSpPr>
          <p:cNvPr id="3" name="2 Alt Başlık"/>
          <p:cNvSpPr>
            <a:spLocks noGrp="1"/>
          </p:cNvSpPr>
          <p:nvPr>
            <p:ph type="subTitle" idx="1"/>
          </p:nvPr>
        </p:nvSpPr>
        <p:spPr>
          <a:xfrm>
            <a:off x="971600" y="4293096"/>
            <a:ext cx="7200000" cy="1440000"/>
          </a:xfrm>
        </p:spPr>
        <p:txBody>
          <a:bodyPr/>
          <a:lstStyle/>
          <a:p>
            <a:r>
              <a:rPr lang="tr-TR" dirty="0" err="1">
                <a:solidFill>
                  <a:schemeClr val="accent1"/>
                </a:solidFill>
              </a:rPr>
              <a:t>Yrd.Doç.Dr</a:t>
            </a:r>
            <a:r>
              <a:rPr lang="tr-TR" dirty="0">
                <a:solidFill>
                  <a:schemeClr val="accent1"/>
                </a:solidFill>
              </a:rPr>
              <a:t>. İnan KESKİN</a:t>
            </a:r>
          </a:p>
          <a:p>
            <a:pPr lvl="0"/>
            <a:r>
              <a:rPr lang="tr-TR" sz="1800" dirty="0" smtClean="0">
                <a:solidFill>
                  <a:srgbClr val="1F497D">
                    <a:lumMod val="20000"/>
                    <a:lumOff val="80000"/>
                  </a:srgbClr>
                </a:solidFill>
                <a:hlinkClick r:id="rId2"/>
              </a:rPr>
              <a:t>inankeskin@karabuk.edu.tr</a:t>
            </a:r>
            <a:r>
              <a:rPr lang="tr-TR" sz="1800" dirty="0" smtClean="0">
                <a:solidFill>
                  <a:srgbClr val="1F497D">
                    <a:lumMod val="20000"/>
                    <a:lumOff val="80000"/>
                  </a:srgbClr>
                </a:solidFill>
              </a:rPr>
              <a:t>, </a:t>
            </a:r>
            <a:r>
              <a:rPr lang="tr-TR" sz="1800" dirty="0" smtClean="0">
                <a:solidFill>
                  <a:srgbClr val="1F497D">
                    <a:lumMod val="20000"/>
                    <a:lumOff val="80000"/>
                  </a:srgbClr>
                </a:solidFill>
                <a:hlinkClick r:id="rId3"/>
              </a:rPr>
              <a:t>inankeskin@gmail.com</a:t>
            </a:r>
            <a:r>
              <a:rPr lang="tr-TR" sz="1800" dirty="0" smtClean="0">
                <a:solidFill>
                  <a:srgbClr val="1F497D">
                    <a:lumMod val="20000"/>
                    <a:lumOff val="80000"/>
                  </a:srgbClr>
                </a:solidFill>
              </a:rPr>
              <a:t> </a:t>
            </a:r>
            <a:endParaRPr lang="tr-TR" sz="1800" dirty="0">
              <a:solidFill>
                <a:srgbClr val="1F497D">
                  <a:lumMod val="20000"/>
                  <a:lumOff val="80000"/>
                </a:srgbClr>
              </a:solidFill>
            </a:endParaRPr>
          </a:p>
        </p:txBody>
      </p:sp>
      <p:sp>
        <p:nvSpPr>
          <p:cNvPr id="4" name="3 Dikdörtgen"/>
          <p:cNvSpPr/>
          <p:nvPr/>
        </p:nvSpPr>
        <p:spPr>
          <a:xfrm>
            <a:off x="7020272" y="667986"/>
            <a:ext cx="1728192" cy="492443"/>
          </a:xfrm>
          <a:prstGeom prst="rect">
            <a:avLst/>
          </a:prstGeom>
        </p:spPr>
        <p:txBody>
          <a:bodyPr wrap="square">
            <a:spAutoFit/>
          </a:bodyPr>
          <a:lstStyle/>
          <a:p>
            <a:pPr lvl="0" algn="ctr" fontAlgn="base">
              <a:spcBef>
                <a:spcPct val="0"/>
              </a:spcBef>
              <a:spcAft>
                <a:spcPts val="1000"/>
              </a:spcAft>
            </a:pPr>
            <a:r>
              <a:rPr lang="tr-TR" sz="2600" b="1" dirty="0" smtClean="0">
                <a:solidFill>
                  <a:srgbClr val="1F497D"/>
                </a:solidFill>
                <a:latin typeface="Calibri" pitchFamily="34" charset="0"/>
              </a:rPr>
              <a:t>6. HAFTA</a:t>
            </a:r>
            <a:endParaRPr lang="tr-TR" sz="2600" dirty="0" smtClean="0">
              <a:latin typeface="Arial" pitchFamily="34" charset="0"/>
            </a:endParaRPr>
          </a:p>
        </p:txBody>
      </p:sp>
    </p:spTree>
    <p:extLst>
      <p:ext uri="{BB962C8B-B14F-4D97-AF65-F5344CB8AC3E}">
        <p14:creationId xmlns:p14="http://schemas.microsoft.com/office/powerpoint/2010/main" val="3055168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116632"/>
            <a:ext cx="4613764" cy="523220"/>
          </a:xfrm>
          <a:prstGeom prst="rect">
            <a:avLst/>
          </a:prstGeom>
        </p:spPr>
        <p:txBody>
          <a:bodyPr wrap="none">
            <a:spAutoFit/>
          </a:bodyPr>
          <a:lstStyle/>
          <a:p>
            <a:r>
              <a:rPr lang="tr-TR" sz="2800" b="1" dirty="0">
                <a:latin typeface="Palatino Linotype" pitchFamily="18" charset="0"/>
              </a:rPr>
              <a:t>Ölçü Birimi: </a:t>
            </a:r>
            <a:r>
              <a:rPr lang="tr-TR" sz="2800" b="1" dirty="0" err="1">
                <a:latin typeface="Palatino Linotype" pitchFamily="18" charset="0"/>
              </a:rPr>
              <a:t>Primary</a:t>
            </a:r>
            <a:r>
              <a:rPr lang="tr-TR" sz="2800" b="1" dirty="0">
                <a:latin typeface="Palatino Linotype" pitchFamily="18" charset="0"/>
              </a:rPr>
              <a:t> </a:t>
            </a:r>
            <a:r>
              <a:rPr lang="tr-TR" sz="2800" b="1" dirty="0" err="1">
                <a:latin typeface="Palatino Linotype" pitchFamily="18" charset="0"/>
              </a:rPr>
              <a:t>Units</a:t>
            </a:r>
            <a:endParaRPr lang="tr-TR" sz="2800" b="1" dirty="0">
              <a:latin typeface="Palatino Linotype" pitchFamily="18" charset="0"/>
            </a:endParaRPr>
          </a:p>
        </p:txBody>
      </p:sp>
      <p:pic>
        <p:nvPicPr>
          <p:cNvPr id="3" name="Resim 2"/>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45940"/>
            <a:ext cx="5339988" cy="4607396"/>
          </a:xfrm>
          <a:prstGeom prst="rect">
            <a:avLst/>
          </a:prstGeom>
          <a:noFill/>
          <a:ln>
            <a:noFill/>
          </a:ln>
        </p:spPr>
      </p:pic>
      <p:sp>
        <p:nvSpPr>
          <p:cNvPr id="4" name="Dikdörtgen 3"/>
          <p:cNvSpPr/>
          <p:nvPr/>
        </p:nvSpPr>
        <p:spPr>
          <a:xfrm>
            <a:off x="35496" y="655999"/>
            <a:ext cx="8934244" cy="1015663"/>
          </a:xfrm>
          <a:prstGeom prst="rect">
            <a:avLst/>
          </a:prstGeom>
        </p:spPr>
        <p:txBody>
          <a:bodyPr wrap="square">
            <a:spAutoFit/>
          </a:bodyPr>
          <a:lstStyle/>
          <a:p>
            <a:pPr algn="just"/>
            <a:r>
              <a:rPr lang="tr-TR" sz="2000" dirty="0">
                <a:latin typeface="Palatino Linotype" pitchFamily="18" charset="0"/>
              </a:rPr>
              <a:t>Birimlerle ilgili ayarların yapıldığı kısımdır. </a:t>
            </a:r>
            <a:r>
              <a:rPr lang="tr-TR" sz="2000" dirty="0" err="1">
                <a:latin typeface="Palatino Linotype" pitchFamily="18" charset="0"/>
              </a:rPr>
              <a:t>Primary</a:t>
            </a:r>
            <a:r>
              <a:rPr lang="tr-TR" sz="2000" dirty="0">
                <a:latin typeface="Palatino Linotype" pitchFamily="18" charset="0"/>
              </a:rPr>
              <a:t> </a:t>
            </a:r>
            <a:r>
              <a:rPr lang="tr-TR" sz="2000" dirty="0" err="1">
                <a:latin typeface="Palatino Linotype" pitchFamily="18" charset="0"/>
              </a:rPr>
              <a:t>Unit</a:t>
            </a:r>
            <a:r>
              <a:rPr lang="tr-TR" sz="2000" dirty="0">
                <a:latin typeface="Palatino Linotype" pitchFamily="18" charset="0"/>
              </a:rPr>
              <a:t> sekmesinde gerek doğrusal gerek açılı ölçü verirken kullanılacak birimler belirlenir. Burada ölçünün geometrisine değil sayısal değerine ilişkin düzenlemeler yapılır </a:t>
            </a:r>
          </a:p>
        </p:txBody>
      </p:sp>
    </p:spTree>
    <p:extLst>
      <p:ext uri="{BB962C8B-B14F-4D97-AF65-F5344CB8AC3E}">
        <p14:creationId xmlns:p14="http://schemas.microsoft.com/office/powerpoint/2010/main" val="1765137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44624"/>
            <a:ext cx="5971507" cy="523220"/>
          </a:xfrm>
          <a:prstGeom prst="rect">
            <a:avLst/>
          </a:prstGeom>
        </p:spPr>
        <p:txBody>
          <a:bodyPr wrap="none">
            <a:spAutoFit/>
          </a:bodyPr>
          <a:lstStyle/>
          <a:p>
            <a:r>
              <a:rPr lang="tr-TR" sz="2800" b="1" dirty="0" err="1">
                <a:latin typeface="Palatino Linotype" pitchFamily="18" charset="0"/>
              </a:rPr>
              <a:t>Alternate</a:t>
            </a:r>
            <a:r>
              <a:rPr lang="tr-TR" sz="2800" b="1" dirty="0">
                <a:latin typeface="Palatino Linotype" pitchFamily="18" charset="0"/>
              </a:rPr>
              <a:t> </a:t>
            </a:r>
            <a:r>
              <a:rPr lang="tr-TR" sz="2800" b="1" dirty="0" err="1">
                <a:latin typeface="Palatino Linotype" pitchFamily="18" charset="0"/>
              </a:rPr>
              <a:t>Units</a:t>
            </a:r>
            <a:r>
              <a:rPr lang="tr-TR" sz="2800" b="1" dirty="0">
                <a:latin typeface="Palatino Linotype" pitchFamily="18" charset="0"/>
              </a:rPr>
              <a:t>: Alternatif Birimler</a:t>
            </a:r>
          </a:p>
        </p:txBody>
      </p:sp>
      <p:sp>
        <p:nvSpPr>
          <p:cNvPr id="3" name="Dikdörtgen 2"/>
          <p:cNvSpPr/>
          <p:nvPr/>
        </p:nvSpPr>
        <p:spPr>
          <a:xfrm>
            <a:off x="35496" y="620688"/>
            <a:ext cx="9036496" cy="1015663"/>
          </a:xfrm>
          <a:prstGeom prst="rect">
            <a:avLst/>
          </a:prstGeom>
        </p:spPr>
        <p:txBody>
          <a:bodyPr wrap="square">
            <a:spAutoFit/>
          </a:bodyPr>
          <a:lstStyle/>
          <a:p>
            <a:pPr algn="just"/>
            <a:r>
              <a:rPr lang="tr-TR" sz="2000" dirty="0">
                <a:latin typeface="Palatino Linotype" pitchFamily="18" charset="0"/>
              </a:rPr>
              <a:t>Eğer ölçü değerinin yanında farklı bir birimde </a:t>
            </a:r>
            <a:r>
              <a:rPr lang="tr-TR" sz="2000" dirty="0" err="1">
                <a:latin typeface="Palatino Linotype" pitchFamily="18" charset="0"/>
              </a:rPr>
              <a:t>alternetif</a:t>
            </a:r>
            <a:r>
              <a:rPr lang="tr-TR" sz="2000" dirty="0">
                <a:latin typeface="Palatino Linotype" pitchFamily="18" charset="0"/>
              </a:rPr>
              <a:t> olarak görünmesi istenen değer varsa bu diyalog kutusu kullanılmalıdır. (Örneğin mm olarak ölçü verirken, metre olarak bir alternatif verilmek istenirse</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772816"/>
            <a:ext cx="5688631" cy="4824536"/>
          </a:xfrm>
          <a:prstGeom prst="rect">
            <a:avLst/>
          </a:prstGeom>
          <a:noFill/>
          <a:ln>
            <a:noFill/>
          </a:ln>
        </p:spPr>
      </p:pic>
    </p:spTree>
    <p:extLst>
      <p:ext uri="{BB962C8B-B14F-4D97-AF65-F5344CB8AC3E}">
        <p14:creationId xmlns:p14="http://schemas.microsoft.com/office/powerpoint/2010/main" val="2071423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12" y="35308"/>
            <a:ext cx="4582408" cy="523220"/>
          </a:xfrm>
          <a:prstGeom prst="rect">
            <a:avLst/>
          </a:prstGeom>
        </p:spPr>
        <p:txBody>
          <a:bodyPr wrap="none">
            <a:spAutoFit/>
          </a:bodyPr>
          <a:lstStyle/>
          <a:p>
            <a:r>
              <a:rPr lang="tr-TR" sz="2800" b="1" dirty="0" err="1">
                <a:latin typeface="Palatino Linotype" pitchFamily="18" charset="0"/>
              </a:rPr>
              <a:t>Tolerances</a:t>
            </a:r>
            <a:r>
              <a:rPr lang="tr-TR" sz="2800" b="1" dirty="0">
                <a:latin typeface="Palatino Linotype" pitchFamily="18" charset="0"/>
              </a:rPr>
              <a:t>: Ölçü Hata Payı</a:t>
            </a:r>
          </a:p>
        </p:txBody>
      </p:sp>
      <p:sp>
        <p:nvSpPr>
          <p:cNvPr id="3" name="Dikdörtgen 2"/>
          <p:cNvSpPr/>
          <p:nvPr/>
        </p:nvSpPr>
        <p:spPr>
          <a:xfrm>
            <a:off x="81400" y="548680"/>
            <a:ext cx="8928992" cy="1938992"/>
          </a:xfrm>
          <a:prstGeom prst="rect">
            <a:avLst/>
          </a:prstGeom>
        </p:spPr>
        <p:txBody>
          <a:bodyPr wrap="square">
            <a:spAutoFit/>
          </a:bodyPr>
          <a:lstStyle/>
          <a:p>
            <a:pPr algn="just"/>
            <a:r>
              <a:rPr lang="tr-TR" sz="2000" dirty="0" err="1">
                <a:latin typeface="Palatino Linotype" pitchFamily="18" charset="0"/>
              </a:rPr>
              <a:t>Tolerance</a:t>
            </a:r>
            <a:r>
              <a:rPr lang="tr-TR" sz="2000" dirty="0">
                <a:latin typeface="Palatino Linotype" pitchFamily="18" charset="0"/>
              </a:rPr>
              <a:t> kavramı, teknik dilde kabul edilebilir en küçük hata payı olarak tanımlanır. </a:t>
            </a:r>
            <a:r>
              <a:rPr lang="tr-TR" sz="2000" dirty="0" err="1">
                <a:latin typeface="Palatino Linotype" pitchFamily="18" charset="0"/>
              </a:rPr>
              <a:t>Çizzilen</a:t>
            </a:r>
            <a:r>
              <a:rPr lang="tr-TR" sz="2000" dirty="0">
                <a:latin typeface="Palatino Linotype" pitchFamily="18" charset="0"/>
              </a:rPr>
              <a:t> nesnelerde ve bunların imalatında her zaman için bazı hatalar olacaktır. </a:t>
            </a:r>
            <a:r>
              <a:rPr lang="tr-TR" sz="2000" dirty="0" err="1">
                <a:latin typeface="Palatino Linotype" pitchFamily="18" charset="0"/>
              </a:rPr>
              <a:t>Ançak</a:t>
            </a:r>
            <a:r>
              <a:rPr lang="tr-TR" sz="2000" dirty="0">
                <a:latin typeface="Palatino Linotype" pitchFamily="18" charset="0"/>
              </a:rPr>
              <a:t> bu hataların önceden bilinmesi teknik bir zorunluluktur. Gereken tolerans değerlerini doğru parametrelerin belirlenmesi koşuluyla </a:t>
            </a:r>
            <a:r>
              <a:rPr lang="tr-TR" sz="2000" dirty="0" err="1">
                <a:latin typeface="Palatino Linotype" pitchFamily="18" charset="0"/>
              </a:rPr>
              <a:t>AutoCAD</a:t>
            </a:r>
            <a:r>
              <a:rPr lang="tr-TR" sz="2000" dirty="0">
                <a:latin typeface="Palatino Linotype" pitchFamily="18" charset="0"/>
              </a:rPr>
              <a:t> otomatik olarak yapar. Tolerans sekmesi de ölçü değerleri için toleranslar </a:t>
            </a:r>
            <a:r>
              <a:rPr lang="tr-TR" sz="2000" dirty="0" err="1">
                <a:latin typeface="Palatino Linotype" pitchFamily="18" charset="0"/>
              </a:rPr>
              <a:t>olusturmayı</a:t>
            </a:r>
            <a:r>
              <a:rPr lang="tr-TR" sz="2000" dirty="0">
                <a:latin typeface="Palatino Linotype" pitchFamily="18" charset="0"/>
              </a:rPr>
              <a:t> sağlar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780928"/>
            <a:ext cx="4293870" cy="3924300"/>
          </a:xfrm>
          <a:prstGeom prst="rect">
            <a:avLst/>
          </a:prstGeom>
          <a:noFill/>
          <a:ln>
            <a:noFill/>
          </a:ln>
        </p:spPr>
      </p:pic>
    </p:spTree>
    <p:extLst>
      <p:ext uri="{BB962C8B-B14F-4D97-AF65-F5344CB8AC3E}">
        <p14:creationId xmlns:p14="http://schemas.microsoft.com/office/powerpoint/2010/main" val="458343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512" y="44624"/>
            <a:ext cx="3729932" cy="523220"/>
          </a:xfrm>
          <a:prstGeom prst="rect">
            <a:avLst/>
          </a:prstGeom>
        </p:spPr>
        <p:txBody>
          <a:bodyPr wrap="none">
            <a:spAutoFit/>
          </a:bodyPr>
          <a:lstStyle/>
          <a:p>
            <a:r>
              <a:rPr lang="tr-TR" sz="2800" b="1" dirty="0"/>
              <a:t>Ölçülendirme komutları</a:t>
            </a:r>
          </a:p>
        </p:txBody>
      </p:sp>
      <p:sp>
        <p:nvSpPr>
          <p:cNvPr id="5" name="Dikdörtgen 4"/>
          <p:cNvSpPr/>
          <p:nvPr/>
        </p:nvSpPr>
        <p:spPr>
          <a:xfrm>
            <a:off x="-36512" y="548680"/>
            <a:ext cx="2970685" cy="461665"/>
          </a:xfrm>
          <a:prstGeom prst="rect">
            <a:avLst/>
          </a:prstGeom>
        </p:spPr>
        <p:txBody>
          <a:bodyPr wrap="none">
            <a:spAutoFit/>
          </a:bodyPr>
          <a:lstStyle/>
          <a:p>
            <a:r>
              <a:rPr lang="en-GB" sz="2400" b="1" i="1" dirty="0" err="1"/>
              <a:t>Lineer</a:t>
            </a:r>
            <a:r>
              <a:rPr lang="en-GB" sz="2400" b="1" i="1" dirty="0"/>
              <a:t>: </a:t>
            </a:r>
            <a:r>
              <a:rPr lang="en-GB" sz="2400" b="1" i="1" dirty="0" err="1"/>
              <a:t>Doğrusal</a:t>
            </a:r>
            <a:r>
              <a:rPr lang="en-GB" sz="2400" b="1" i="1" dirty="0"/>
              <a:t> </a:t>
            </a:r>
            <a:r>
              <a:rPr lang="en-GB" sz="2400" b="1" i="1" dirty="0" err="1"/>
              <a:t>Ölçü</a:t>
            </a:r>
            <a:r>
              <a:rPr lang="en-GB" sz="2400" b="1" i="1" dirty="0"/>
              <a:t> </a:t>
            </a:r>
            <a:endParaRPr lang="tr-TR" sz="2400" b="1" dirty="0"/>
          </a:p>
        </p:txBody>
      </p:sp>
      <p:sp>
        <p:nvSpPr>
          <p:cNvPr id="6" name="Dikdörtgen 5"/>
          <p:cNvSpPr/>
          <p:nvPr/>
        </p:nvSpPr>
        <p:spPr>
          <a:xfrm>
            <a:off x="-41226" y="1890698"/>
            <a:ext cx="4757242" cy="1754326"/>
          </a:xfrm>
          <a:prstGeom prst="rect">
            <a:avLst/>
          </a:prstGeom>
        </p:spPr>
        <p:txBody>
          <a:bodyPr wrap="square">
            <a:spAutoFit/>
          </a:bodyPr>
          <a:lstStyle/>
          <a:p>
            <a:r>
              <a:rPr lang="en-US" i="1" dirty="0">
                <a:latin typeface="Palatino Linotype" pitchFamily="18" charset="0"/>
              </a:rPr>
              <a:t>Command: _DIMLINEAR</a:t>
            </a:r>
          </a:p>
          <a:p>
            <a:r>
              <a:rPr lang="en-US" i="1" dirty="0">
                <a:latin typeface="Palatino Linotype" pitchFamily="18" charset="0"/>
              </a:rPr>
              <a:t>Specify first extension line origin or &lt;select object&gt;:</a:t>
            </a:r>
          </a:p>
          <a:p>
            <a:r>
              <a:rPr lang="en-US" i="1" dirty="0">
                <a:latin typeface="Palatino Linotype" pitchFamily="18" charset="0"/>
              </a:rPr>
              <a:t>Specify second extension line origin:</a:t>
            </a:r>
          </a:p>
          <a:p>
            <a:r>
              <a:rPr lang="en-US" i="1" dirty="0">
                <a:latin typeface="Palatino Linotype" pitchFamily="18" charset="0"/>
              </a:rPr>
              <a:t>Specify dimension line location or</a:t>
            </a:r>
          </a:p>
          <a:p>
            <a:r>
              <a:rPr lang="en-US" i="1" dirty="0">
                <a:latin typeface="Palatino Linotype" pitchFamily="18" charset="0"/>
              </a:rPr>
              <a:t>[</a:t>
            </a:r>
            <a:r>
              <a:rPr lang="en-US" i="1" dirty="0" err="1">
                <a:latin typeface="Palatino Linotype" pitchFamily="18" charset="0"/>
              </a:rPr>
              <a:t>Mtext</a:t>
            </a:r>
            <a:r>
              <a:rPr lang="en-US" i="1" dirty="0">
                <a:latin typeface="Palatino Linotype" pitchFamily="18" charset="0"/>
              </a:rPr>
              <a:t>/Text/Angle/Horizontal/Vertical/Rotated]:</a:t>
            </a:r>
          </a:p>
        </p:txBody>
      </p:sp>
      <p:pic>
        <p:nvPicPr>
          <p:cNvPr id="8" name="Resim 7"/>
          <p:cNvPicPr/>
          <p:nvPr/>
        </p:nvPicPr>
        <p:blipFill>
          <a:blip r:embed="rId2">
            <a:extLst>
              <a:ext uri="{28A0092B-C50C-407E-A947-70E740481C1C}">
                <a14:useLocalDpi xmlns:a14="http://schemas.microsoft.com/office/drawing/2010/main" val="0"/>
              </a:ext>
            </a:extLst>
          </a:blip>
          <a:srcRect/>
          <a:stretch>
            <a:fillRect/>
          </a:stretch>
        </p:blipFill>
        <p:spPr bwMode="auto">
          <a:xfrm>
            <a:off x="1448830" y="3645024"/>
            <a:ext cx="5643024" cy="3183766"/>
          </a:xfrm>
          <a:prstGeom prst="rect">
            <a:avLst/>
          </a:prstGeom>
          <a:noFill/>
          <a:ln>
            <a:noFill/>
          </a:ln>
        </p:spPr>
      </p:pic>
      <p:sp>
        <p:nvSpPr>
          <p:cNvPr id="7" name="Dikdörtgen 6"/>
          <p:cNvSpPr/>
          <p:nvPr/>
        </p:nvSpPr>
        <p:spPr>
          <a:xfrm>
            <a:off x="4499992" y="1890698"/>
            <a:ext cx="4680520" cy="1754326"/>
          </a:xfrm>
          <a:prstGeom prst="rect">
            <a:avLst/>
          </a:prstGeom>
        </p:spPr>
        <p:txBody>
          <a:bodyPr wrap="square">
            <a:spAutoFit/>
          </a:bodyPr>
          <a:lstStyle/>
          <a:p>
            <a:pPr algn="just"/>
            <a:r>
              <a:rPr lang="tr-TR" i="1" dirty="0" err="1" smtClean="0">
                <a:latin typeface="Palatino Linotype" pitchFamily="18" charset="0"/>
              </a:rPr>
              <a:t>Command</a:t>
            </a:r>
            <a:r>
              <a:rPr lang="tr-TR" i="1" dirty="0">
                <a:latin typeface="Palatino Linotype" pitchFamily="18" charset="0"/>
              </a:rPr>
              <a:t>: DIMLINEAR</a:t>
            </a:r>
            <a:endParaRPr lang="tr-TR" dirty="0">
              <a:latin typeface="Palatino Linotype" pitchFamily="18" charset="0"/>
            </a:endParaRPr>
          </a:p>
          <a:p>
            <a:pPr algn="just"/>
            <a:r>
              <a:rPr lang="tr-TR" i="1" dirty="0" err="1">
                <a:latin typeface="Palatino Linotype" pitchFamily="18" charset="0"/>
              </a:rPr>
              <a:t>Specify</a:t>
            </a:r>
            <a:r>
              <a:rPr lang="tr-TR" i="1" dirty="0">
                <a:latin typeface="Palatino Linotype" pitchFamily="18" charset="0"/>
              </a:rPr>
              <a:t> </a:t>
            </a:r>
            <a:r>
              <a:rPr lang="tr-TR" i="1" dirty="0" err="1">
                <a:latin typeface="Palatino Linotype" pitchFamily="18" charset="0"/>
              </a:rPr>
              <a:t>first</a:t>
            </a:r>
            <a:r>
              <a:rPr lang="tr-TR" i="1" dirty="0">
                <a:latin typeface="Palatino Linotype" pitchFamily="18" charset="0"/>
              </a:rPr>
              <a:t> </a:t>
            </a:r>
            <a:r>
              <a:rPr lang="tr-TR" i="1" dirty="0" err="1">
                <a:latin typeface="Palatino Linotype" pitchFamily="18" charset="0"/>
              </a:rPr>
              <a:t>extension</a:t>
            </a:r>
            <a:r>
              <a:rPr lang="tr-TR" i="1" dirty="0">
                <a:latin typeface="Palatino Linotype" pitchFamily="18" charset="0"/>
              </a:rPr>
              <a:t> </a:t>
            </a:r>
            <a:r>
              <a:rPr lang="tr-TR" i="1" dirty="0" err="1">
                <a:latin typeface="Palatino Linotype" pitchFamily="18" charset="0"/>
              </a:rPr>
              <a:t>line</a:t>
            </a:r>
            <a:r>
              <a:rPr lang="tr-TR" i="1" dirty="0">
                <a:latin typeface="Palatino Linotype" pitchFamily="18" charset="0"/>
              </a:rPr>
              <a:t> </a:t>
            </a:r>
            <a:r>
              <a:rPr lang="tr-TR" i="1" dirty="0" err="1">
                <a:latin typeface="Palatino Linotype" pitchFamily="18" charset="0"/>
              </a:rPr>
              <a:t>origin</a:t>
            </a:r>
            <a:r>
              <a:rPr lang="tr-TR" i="1" dirty="0">
                <a:latin typeface="Palatino Linotype" pitchFamily="18" charset="0"/>
              </a:rPr>
              <a:t> </a:t>
            </a:r>
            <a:r>
              <a:rPr lang="tr-TR" i="1" dirty="0" err="1">
                <a:latin typeface="Palatino Linotype" pitchFamily="18" charset="0"/>
              </a:rPr>
              <a:t>or</a:t>
            </a:r>
            <a:r>
              <a:rPr lang="tr-TR" i="1" dirty="0">
                <a:latin typeface="Palatino Linotype" pitchFamily="18" charset="0"/>
              </a:rPr>
              <a:t> &lt;</a:t>
            </a:r>
            <a:r>
              <a:rPr lang="tr-TR" i="1" dirty="0" err="1">
                <a:latin typeface="Palatino Linotype" pitchFamily="18" charset="0"/>
              </a:rPr>
              <a:t>select</a:t>
            </a:r>
            <a:r>
              <a:rPr lang="tr-TR" i="1" dirty="0">
                <a:latin typeface="Palatino Linotype" pitchFamily="18" charset="0"/>
              </a:rPr>
              <a:t> </a:t>
            </a:r>
            <a:r>
              <a:rPr lang="tr-TR" i="1" dirty="0" err="1">
                <a:latin typeface="Palatino Linotype" pitchFamily="18" charset="0"/>
              </a:rPr>
              <a:t>object</a:t>
            </a:r>
            <a:r>
              <a:rPr lang="tr-TR" i="1" dirty="0">
                <a:latin typeface="Palatino Linotype" pitchFamily="18" charset="0"/>
              </a:rPr>
              <a:t>&gt;:S</a:t>
            </a:r>
            <a:endParaRPr lang="tr-TR" dirty="0">
              <a:latin typeface="Palatino Linotype" pitchFamily="18" charset="0"/>
            </a:endParaRPr>
          </a:p>
          <a:p>
            <a:pPr algn="just"/>
            <a:r>
              <a:rPr lang="tr-TR" i="1" dirty="0">
                <a:latin typeface="Palatino Linotype" pitchFamily="18" charset="0"/>
              </a:rPr>
              <a:t>Select </a:t>
            </a:r>
            <a:r>
              <a:rPr lang="tr-TR" i="1" dirty="0" err="1">
                <a:latin typeface="Palatino Linotype" pitchFamily="18" charset="0"/>
              </a:rPr>
              <a:t>object</a:t>
            </a:r>
            <a:r>
              <a:rPr lang="tr-TR" i="1" dirty="0">
                <a:latin typeface="Palatino Linotype" pitchFamily="18" charset="0"/>
              </a:rPr>
              <a:t> </a:t>
            </a:r>
            <a:r>
              <a:rPr lang="tr-TR" i="1" dirty="0" err="1">
                <a:latin typeface="Palatino Linotype" pitchFamily="18" charset="0"/>
              </a:rPr>
              <a:t>to</a:t>
            </a:r>
            <a:r>
              <a:rPr lang="tr-TR" i="1" dirty="0">
                <a:latin typeface="Palatino Linotype" pitchFamily="18" charset="0"/>
              </a:rPr>
              <a:t> </a:t>
            </a:r>
            <a:r>
              <a:rPr lang="tr-TR" i="1" dirty="0" err="1">
                <a:latin typeface="Palatino Linotype" pitchFamily="18" charset="0"/>
              </a:rPr>
              <a:t>dimension</a:t>
            </a:r>
            <a:r>
              <a:rPr lang="tr-TR" i="1" dirty="0">
                <a:latin typeface="Palatino Linotype" pitchFamily="18" charset="0"/>
              </a:rPr>
              <a:t>:</a:t>
            </a:r>
            <a:endParaRPr lang="tr-TR" dirty="0">
              <a:latin typeface="Palatino Linotype" pitchFamily="18" charset="0"/>
            </a:endParaRPr>
          </a:p>
          <a:p>
            <a:pPr algn="just"/>
            <a:r>
              <a:rPr lang="tr-TR" i="1" dirty="0" err="1">
                <a:latin typeface="Palatino Linotype" pitchFamily="18" charset="0"/>
              </a:rPr>
              <a:t>Specify</a:t>
            </a:r>
            <a:r>
              <a:rPr lang="tr-TR" i="1" dirty="0">
                <a:latin typeface="Palatino Linotype" pitchFamily="18" charset="0"/>
              </a:rPr>
              <a:t> </a:t>
            </a:r>
            <a:r>
              <a:rPr lang="tr-TR" i="1" dirty="0" err="1">
                <a:latin typeface="Palatino Linotype" pitchFamily="18" charset="0"/>
              </a:rPr>
              <a:t>dimension</a:t>
            </a:r>
            <a:r>
              <a:rPr lang="tr-TR" i="1" dirty="0">
                <a:latin typeface="Palatino Linotype" pitchFamily="18" charset="0"/>
              </a:rPr>
              <a:t> </a:t>
            </a:r>
            <a:r>
              <a:rPr lang="tr-TR" i="1" dirty="0" err="1">
                <a:latin typeface="Palatino Linotype" pitchFamily="18" charset="0"/>
              </a:rPr>
              <a:t>line</a:t>
            </a:r>
            <a:r>
              <a:rPr lang="tr-TR" i="1" dirty="0">
                <a:latin typeface="Palatino Linotype" pitchFamily="18" charset="0"/>
              </a:rPr>
              <a:t> </a:t>
            </a:r>
            <a:r>
              <a:rPr lang="tr-TR" i="1" dirty="0" err="1">
                <a:latin typeface="Palatino Linotype" pitchFamily="18" charset="0"/>
              </a:rPr>
              <a:t>location</a:t>
            </a:r>
            <a:r>
              <a:rPr lang="tr-TR" i="1" dirty="0">
                <a:latin typeface="Palatino Linotype" pitchFamily="18" charset="0"/>
              </a:rPr>
              <a:t> </a:t>
            </a:r>
            <a:r>
              <a:rPr lang="tr-TR" i="1" dirty="0" err="1">
                <a:latin typeface="Palatino Linotype" pitchFamily="18" charset="0"/>
              </a:rPr>
              <a:t>or</a:t>
            </a:r>
            <a:endParaRPr lang="tr-TR" dirty="0">
              <a:latin typeface="Palatino Linotype" pitchFamily="18" charset="0"/>
            </a:endParaRPr>
          </a:p>
          <a:p>
            <a:pPr algn="just"/>
            <a:r>
              <a:rPr lang="tr-TR" i="1" dirty="0">
                <a:latin typeface="Palatino Linotype" pitchFamily="18" charset="0"/>
              </a:rPr>
              <a:t>[</a:t>
            </a:r>
            <a:r>
              <a:rPr lang="tr-TR" i="1" dirty="0" err="1">
                <a:latin typeface="Palatino Linotype" pitchFamily="18" charset="0"/>
              </a:rPr>
              <a:t>Mtext</a:t>
            </a:r>
            <a:r>
              <a:rPr lang="tr-TR" i="1" dirty="0">
                <a:latin typeface="Palatino Linotype" pitchFamily="18" charset="0"/>
              </a:rPr>
              <a:t>/</a:t>
            </a:r>
            <a:r>
              <a:rPr lang="tr-TR" i="1" dirty="0" err="1">
                <a:latin typeface="Palatino Linotype" pitchFamily="18" charset="0"/>
              </a:rPr>
              <a:t>Text</a:t>
            </a:r>
            <a:r>
              <a:rPr lang="tr-TR" i="1" dirty="0">
                <a:latin typeface="Palatino Linotype" pitchFamily="18" charset="0"/>
              </a:rPr>
              <a:t>/</a:t>
            </a:r>
            <a:r>
              <a:rPr lang="tr-TR" i="1" dirty="0" err="1">
                <a:latin typeface="Palatino Linotype" pitchFamily="18" charset="0"/>
              </a:rPr>
              <a:t>Angle</a:t>
            </a:r>
            <a:r>
              <a:rPr lang="tr-TR" i="1" dirty="0">
                <a:latin typeface="Palatino Linotype" pitchFamily="18" charset="0"/>
              </a:rPr>
              <a:t>/</a:t>
            </a:r>
            <a:r>
              <a:rPr lang="tr-TR" i="1" dirty="0" err="1">
                <a:latin typeface="Palatino Linotype" pitchFamily="18" charset="0"/>
              </a:rPr>
              <a:t>Horizontal</a:t>
            </a:r>
            <a:r>
              <a:rPr lang="tr-TR" i="1" dirty="0">
                <a:latin typeface="Palatino Linotype" pitchFamily="18" charset="0"/>
              </a:rPr>
              <a:t>/</a:t>
            </a:r>
            <a:r>
              <a:rPr lang="tr-TR" i="1" dirty="0" err="1">
                <a:latin typeface="Palatino Linotype" pitchFamily="18" charset="0"/>
              </a:rPr>
              <a:t>Vertical</a:t>
            </a:r>
            <a:r>
              <a:rPr lang="tr-TR" i="1" dirty="0">
                <a:latin typeface="Palatino Linotype" pitchFamily="18" charset="0"/>
              </a:rPr>
              <a:t>/</a:t>
            </a:r>
            <a:r>
              <a:rPr lang="tr-TR" i="1" dirty="0" err="1">
                <a:latin typeface="Palatino Linotype" pitchFamily="18" charset="0"/>
              </a:rPr>
              <a:t>Rotated</a:t>
            </a:r>
            <a:r>
              <a:rPr lang="tr-TR" i="1" dirty="0" smtClean="0">
                <a:latin typeface="Palatino Linotype" pitchFamily="18" charset="0"/>
              </a:rPr>
              <a:t>]</a:t>
            </a:r>
            <a:endParaRPr lang="tr-TR" dirty="0">
              <a:latin typeface="Palatino Linotype" pitchFamily="18" charset="0"/>
            </a:endParaRPr>
          </a:p>
        </p:txBody>
      </p:sp>
      <p:sp>
        <p:nvSpPr>
          <p:cNvPr id="9" name="Dikdörtgen 8"/>
          <p:cNvSpPr/>
          <p:nvPr/>
        </p:nvSpPr>
        <p:spPr>
          <a:xfrm>
            <a:off x="6822504" y="1486525"/>
            <a:ext cx="2286000" cy="646331"/>
          </a:xfrm>
          <a:prstGeom prst="rect">
            <a:avLst/>
          </a:prstGeom>
        </p:spPr>
        <p:txBody>
          <a:bodyPr>
            <a:spAutoFit/>
          </a:bodyPr>
          <a:lstStyle/>
          <a:p>
            <a:pPr algn="r"/>
            <a:r>
              <a:rPr lang="tr-TR" i="1" dirty="0">
                <a:solidFill>
                  <a:schemeClr val="accent1"/>
                </a:solidFill>
                <a:latin typeface="Palatino Linotype" pitchFamily="18" charset="0"/>
              </a:rPr>
              <a:t>İkinci ölçülendirme </a:t>
            </a:r>
            <a:r>
              <a:rPr lang="tr-TR" i="1" dirty="0" smtClean="0">
                <a:solidFill>
                  <a:schemeClr val="accent1"/>
                </a:solidFill>
                <a:latin typeface="Palatino Linotype" pitchFamily="18" charset="0"/>
              </a:rPr>
              <a:t>seçeneği</a:t>
            </a:r>
            <a:endParaRPr lang="tr-TR" dirty="0">
              <a:solidFill>
                <a:schemeClr val="accent1"/>
              </a:solidFill>
            </a:endParaRPr>
          </a:p>
        </p:txBody>
      </p:sp>
      <p:sp>
        <p:nvSpPr>
          <p:cNvPr id="11" name="Dikdörtgen 10"/>
          <p:cNvSpPr/>
          <p:nvPr/>
        </p:nvSpPr>
        <p:spPr>
          <a:xfrm>
            <a:off x="-41226" y="1342509"/>
            <a:ext cx="2286000" cy="646331"/>
          </a:xfrm>
          <a:prstGeom prst="rect">
            <a:avLst/>
          </a:prstGeom>
        </p:spPr>
        <p:txBody>
          <a:bodyPr>
            <a:spAutoFit/>
          </a:bodyPr>
          <a:lstStyle/>
          <a:p>
            <a:r>
              <a:rPr lang="tr-TR" i="1" dirty="0" smtClean="0">
                <a:solidFill>
                  <a:srgbClr val="FF0000"/>
                </a:solidFill>
                <a:latin typeface="Palatino Linotype" pitchFamily="18" charset="0"/>
              </a:rPr>
              <a:t>Birinci </a:t>
            </a:r>
            <a:r>
              <a:rPr lang="tr-TR" i="1" dirty="0">
                <a:solidFill>
                  <a:srgbClr val="FF0000"/>
                </a:solidFill>
                <a:latin typeface="Palatino Linotype" pitchFamily="18" charset="0"/>
              </a:rPr>
              <a:t>ölçülendirme </a:t>
            </a:r>
            <a:r>
              <a:rPr lang="tr-TR" i="1" dirty="0" smtClean="0">
                <a:solidFill>
                  <a:srgbClr val="FF0000"/>
                </a:solidFill>
                <a:latin typeface="Palatino Linotype" pitchFamily="18" charset="0"/>
              </a:rPr>
              <a:t>seçeneği</a:t>
            </a:r>
            <a:endParaRPr lang="tr-TR" dirty="0">
              <a:solidFill>
                <a:srgbClr val="FF0000"/>
              </a:solidFill>
            </a:endParaRPr>
          </a:p>
        </p:txBody>
      </p:sp>
      <p:pic>
        <p:nvPicPr>
          <p:cNvPr id="12" name="Resim 11"/>
          <p:cNvPicPr/>
          <p:nvPr/>
        </p:nvPicPr>
        <p:blipFill>
          <a:blip r:embed="rId3"/>
          <a:stretch>
            <a:fillRect/>
          </a:stretch>
        </p:blipFill>
        <p:spPr>
          <a:xfrm>
            <a:off x="2931176" y="548680"/>
            <a:ext cx="488696" cy="360372"/>
          </a:xfrm>
          <a:prstGeom prst="rect">
            <a:avLst/>
          </a:prstGeom>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0354" y="980728"/>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Dikdörtgen 14"/>
          <p:cNvSpPr/>
          <p:nvPr/>
        </p:nvSpPr>
        <p:spPr>
          <a:xfrm>
            <a:off x="1979485" y="908720"/>
            <a:ext cx="5616851"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smtClean="0">
                <a:latin typeface="Palatino Linotype" pitchFamily="18" charset="0"/>
              </a:rPr>
              <a:t>Dimlinear</a:t>
            </a:r>
            <a:r>
              <a:rPr lang="tr-TR" sz="2400" b="1" dirty="0" smtClean="0">
                <a:latin typeface="Palatino Linotype" pitchFamily="18" charset="0"/>
              </a:rPr>
              <a:t>  veya dli</a:t>
            </a:r>
            <a:r>
              <a:rPr lang="en-GB" sz="2400" b="1" dirty="0" smtClean="0">
                <a:latin typeface="Palatino Linotype" pitchFamily="18" charset="0"/>
              </a:rPr>
              <a:t> </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smtClean="0">
                <a:latin typeface="Palatino Linotype" pitchFamily="18" charset="0"/>
              </a:rPr>
              <a:t>-</a:t>
            </a:r>
            <a:r>
              <a:rPr lang="tr-TR" sz="2400" b="1" dirty="0" err="1" smtClean="0">
                <a:latin typeface="Palatino Linotype" pitchFamily="18" charset="0"/>
              </a:rPr>
              <a:t>linear</a:t>
            </a:r>
            <a:endParaRPr lang="tr-TR" sz="2400" b="1" dirty="0">
              <a:latin typeface="Palatino Linotype" pitchFamily="18" charset="0"/>
            </a:endParaRPr>
          </a:p>
        </p:txBody>
      </p:sp>
    </p:spTree>
    <p:extLst>
      <p:ext uri="{BB962C8B-B14F-4D97-AF65-F5344CB8AC3E}">
        <p14:creationId xmlns:p14="http://schemas.microsoft.com/office/powerpoint/2010/main" val="30507502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87015"/>
            <a:ext cx="8424936" cy="461665"/>
          </a:xfrm>
          <a:prstGeom prst="rect">
            <a:avLst/>
          </a:prstGeom>
        </p:spPr>
        <p:txBody>
          <a:bodyPr wrap="square">
            <a:spAutoFit/>
          </a:bodyPr>
          <a:lstStyle/>
          <a:p>
            <a:r>
              <a:rPr lang="tr-TR" sz="2400" b="1" i="1" dirty="0" err="1">
                <a:latin typeface="Palatino Linotype" pitchFamily="18" charset="0"/>
              </a:rPr>
              <a:t>Hizalı</a:t>
            </a:r>
            <a:r>
              <a:rPr lang="tr-TR" sz="2400" b="1" i="1" dirty="0">
                <a:latin typeface="Palatino Linotype" pitchFamily="18" charset="0"/>
              </a:rPr>
              <a:t> Ölçülendirme (</a:t>
            </a:r>
            <a:r>
              <a:rPr lang="tr-TR" sz="2400" b="1" i="1" dirty="0" err="1">
                <a:latin typeface="Palatino Linotype" pitchFamily="18" charset="0"/>
              </a:rPr>
              <a:t>DimALİGNED</a:t>
            </a:r>
            <a:r>
              <a:rPr lang="tr-TR" sz="2400" b="1" i="1" dirty="0">
                <a:latin typeface="Palatino Linotype" pitchFamily="18" charset="0"/>
              </a:rPr>
              <a:t> – </a:t>
            </a:r>
            <a:r>
              <a:rPr lang="tr-TR" sz="2400" b="1" i="1" dirty="0" err="1">
                <a:latin typeface="Palatino Linotype" pitchFamily="18" charset="0"/>
              </a:rPr>
              <a:t>Aligned</a:t>
            </a:r>
            <a:r>
              <a:rPr lang="tr-TR" sz="2400" b="1" i="1" dirty="0">
                <a:latin typeface="Palatino Linotype" pitchFamily="18" charset="0"/>
              </a:rPr>
              <a:t>: </a:t>
            </a:r>
            <a:r>
              <a:rPr lang="tr-TR" sz="2400" b="1" i="1" dirty="0" err="1">
                <a:latin typeface="Palatino Linotype" pitchFamily="18" charset="0"/>
              </a:rPr>
              <a:t>Hizalı</a:t>
            </a:r>
            <a:r>
              <a:rPr lang="tr-TR" sz="2400" b="1" i="1" dirty="0">
                <a:latin typeface="Palatino Linotype" pitchFamily="18" charset="0"/>
              </a:rPr>
              <a:t> ölçü)</a:t>
            </a:r>
          </a:p>
        </p:txBody>
      </p:sp>
      <p:pic>
        <p:nvPicPr>
          <p:cNvPr id="3" name="Resim 2"/>
          <p:cNvPicPr/>
          <p:nvPr/>
        </p:nvPicPr>
        <p:blipFill>
          <a:blip r:embed="rId2">
            <a:extLst>
              <a:ext uri="{28A0092B-C50C-407E-A947-70E740481C1C}">
                <a14:useLocalDpi xmlns:a14="http://schemas.microsoft.com/office/drawing/2010/main" val="0"/>
              </a:ext>
            </a:extLst>
          </a:blip>
          <a:srcRect/>
          <a:stretch>
            <a:fillRect/>
          </a:stretch>
        </p:blipFill>
        <p:spPr bwMode="auto">
          <a:xfrm>
            <a:off x="8460432" y="116632"/>
            <a:ext cx="504056" cy="432048"/>
          </a:xfrm>
          <a:prstGeom prst="rect">
            <a:avLst/>
          </a:prstGeom>
          <a:noFill/>
          <a:ln>
            <a:no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346" y="731605"/>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763461" y="692696"/>
            <a:ext cx="5616851"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smtClean="0">
                <a:latin typeface="Palatino Linotype" pitchFamily="18" charset="0"/>
              </a:rPr>
              <a:t>Dimaligned</a:t>
            </a:r>
            <a:r>
              <a:rPr lang="tr-TR" sz="2400" b="1" dirty="0" smtClean="0">
                <a:latin typeface="Palatino Linotype" pitchFamily="18" charset="0"/>
              </a:rPr>
              <a:t> veya dal</a:t>
            </a:r>
            <a:r>
              <a:rPr lang="en-GB" sz="2400" b="1" dirty="0" smtClean="0">
                <a:latin typeface="Palatino Linotype" pitchFamily="18" charset="0"/>
              </a:rPr>
              <a:t> </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smtClean="0">
                <a:latin typeface="Palatino Linotype" pitchFamily="18" charset="0"/>
              </a:rPr>
              <a:t>-</a:t>
            </a:r>
            <a:r>
              <a:rPr lang="tr-TR" sz="2400" b="1" dirty="0" err="1" smtClean="0">
                <a:latin typeface="Palatino Linotype" pitchFamily="18" charset="0"/>
              </a:rPr>
              <a:t>aligned</a:t>
            </a:r>
            <a:r>
              <a:rPr lang="tr-TR" sz="2400" b="1" dirty="0" smtClean="0">
                <a:latin typeface="Palatino Linotype" pitchFamily="18" charset="0"/>
              </a:rPr>
              <a:t> </a:t>
            </a:r>
            <a:endParaRPr lang="tr-TR" sz="2400" b="1" dirty="0">
              <a:latin typeface="Palatino Linotype" pitchFamily="18" charset="0"/>
            </a:endParaRPr>
          </a:p>
        </p:txBody>
      </p:sp>
      <p:pic>
        <p:nvPicPr>
          <p:cNvPr id="6" name="Resim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1844824"/>
            <a:ext cx="7344816" cy="4824536"/>
          </a:xfrm>
          <a:prstGeom prst="rect">
            <a:avLst/>
          </a:prstGeom>
          <a:noFill/>
          <a:ln>
            <a:noFill/>
          </a:ln>
        </p:spPr>
      </p:pic>
    </p:spTree>
    <p:extLst>
      <p:ext uri="{BB962C8B-B14F-4D97-AF65-F5344CB8AC3E}">
        <p14:creationId xmlns:p14="http://schemas.microsoft.com/office/powerpoint/2010/main" val="824771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8055"/>
            <a:ext cx="7518405" cy="523220"/>
          </a:xfrm>
          <a:prstGeom prst="rect">
            <a:avLst/>
          </a:prstGeom>
        </p:spPr>
        <p:txBody>
          <a:bodyPr wrap="none">
            <a:spAutoFit/>
          </a:bodyPr>
          <a:lstStyle/>
          <a:p>
            <a:r>
              <a:rPr lang="en-GB" sz="2800" b="1" i="1" dirty="0" err="1">
                <a:latin typeface="Palatino Linotype" pitchFamily="18" charset="0"/>
              </a:rPr>
              <a:t>Sıralı</a:t>
            </a:r>
            <a:r>
              <a:rPr lang="en-GB" sz="2800" b="1" i="1" dirty="0">
                <a:latin typeface="Palatino Linotype" pitchFamily="18" charset="0"/>
              </a:rPr>
              <a:t> </a:t>
            </a:r>
            <a:r>
              <a:rPr lang="en-GB" sz="2800" b="1" i="1" dirty="0" err="1">
                <a:latin typeface="Palatino Linotype" pitchFamily="18" charset="0"/>
              </a:rPr>
              <a:t>Ölçülendirme</a:t>
            </a:r>
            <a:r>
              <a:rPr lang="en-GB" sz="2800" b="1" i="1" dirty="0">
                <a:latin typeface="Palatino Linotype" pitchFamily="18" charset="0"/>
              </a:rPr>
              <a:t> (</a:t>
            </a:r>
            <a:r>
              <a:rPr lang="en-GB" sz="2800" b="1" i="1" dirty="0" err="1">
                <a:latin typeface="Palatino Linotype" pitchFamily="18" charset="0"/>
              </a:rPr>
              <a:t>Dimordınate</a:t>
            </a:r>
            <a:r>
              <a:rPr lang="en-GB" sz="2800" b="1" i="1" dirty="0">
                <a:latin typeface="Palatino Linotype" pitchFamily="18" charset="0"/>
              </a:rPr>
              <a:t> - Ordinate)</a:t>
            </a:r>
            <a:endParaRPr lang="tr-TR" sz="2800" b="1" dirty="0">
              <a:latin typeface="Palatino Linotype"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94" y="692696"/>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979485" y="620688"/>
            <a:ext cx="5616851"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a:latin typeface="Palatino Linotype" pitchFamily="18" charset="0"/>
              </a:rPr>
              <a:t>Dimordinate</a:t>
            </a:r>
            <a:r>
              <a:rPr lang="tr-TR" sz="2400" b="1" dirty="0" smtClean="0">
                <a:latin typeface="Palatino Linotype" pitchFamily="18" charset="0"/>
              </a:rPr>
              <a:t> veya </a:t>
            </a:r>
            <a:r>
              <a:rPr lang="tr-TR" sz="2400" b="1" dirty="0" err="1" smtClean="0">
                <a:latin typeface="Palatino Linotype" pitchFamily="18" charset="0"/>
              </a:rPr>
              <a:t>dor</a:t>
            </a:r>
            <a:r>
              <a:rPr lang="en-GB" sz="2400" b="1" dirty="0" smtClean="0">
                <a:latin typeface="Palatino Linotype" pitchFamily="18" charset="0"/>
              </a:rPr>
              <a:t> </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a:latin typeface="Palatino Linotype" pitchFamily="18" charset="0"/>
              </a:rPr>
              <a:t>-</a:t>
            </a:r>
            <a:r>
              <a:rPr lang="tr-TR" sz="2400" b="1" dirty="0" err="1">
                <a:latin typeface="Palatino Linotype" pitchFamily="18" charset="0"/>
              </a:rPr>
              <a:t>Dimordinate</a:t>
            </a:r>
            <a:endParaRPr lang="tr-TR" sz="2400" b="1" dirty="0">
              <a:latin typeface="Palatino Linotype" pitchFamily="18" charset="0"/>
            </a:endParaRPr>
          </a:p>
        </p:txBody>
      </p:sp>
      <p:pic>
        <p:nvPicPr>
          <p:cNvPr id="5" name="Resim 4"/>
          <p:cNvPicPr/>
          <p:nvPr/>
        </p:nvPicPr>
        <p:blipFill>
          <a:blip r:embed="rId3">
            <a:extLst>
              <a:ext uri="{28A0092B-C50C-407E-A947-70E740481C1C}">
                <a14:useLocalDpi xmlns:a14="http://schemas.microsoft.com/office/drawing/2010/main" val="0"/>
              </a:ext>
            </a:extLst>
          </a:blip>
          <a:srcRect/>
          <a:stretch>
            <a:fillRect/>
          </a:stretch>
        </p:blipFill>
        <p:spPr bwMode="auto">
          <a:xfrm>
            <a:off x="7452320" y="79413"/>
            <a:ext cx="653996" cy="541275"/>
          </a:xfrm>
          <a:prstGeom prst="rect">
            <a:avLst/>
          </a:prstGeom>
          <a:noFill/>
          <a:ln>
            <a:noFill/>
          </a:ln>
        </p:spPr>
      </p:pic>
      <p:sp>
        <p:nvSpPr>
          <p:cNvPr id="6" name="Dikdörtgen 5"/>
          <p:cNvSpPr/>
          <p:nvPr/>
        </p:nvSpPr>
        <p:spPr>
          <a:xfrm>
            <a:off x="5004048" y="1484784"/>
            <a:ext cx="4104456" cy="2862322"/>
          </a:xfrm>
          <a:prstGeom prst="rect">
            <a:avLst/>
          </a:prstGeom>
        </p:spPr>
        <p:txBody>
          <a:bodyPr wrap="square">
            <a:spAutoFit/>
          </a:bodyPr>
          <a:lstStyle/>
          <a:p>
            <a:pPr algn="just"/>
            <a:r>
              <a:rPr lang="tr-TR" sz="2000" dirty="0" err="1"/>
              <a:t>Ordinate</a:t>
            </a:r>
            <a:r>
              <a:rPr lang="tr-TR" sz="2000" dirty="0"/>
              <a:t> ölçülendirme, basit bir ölçülendirme çizgisi ile X,Y koordinatını görüntülememizi, kısaca koordinat ölçülendirmesi yapar. Bu ölçüler aynı zamanda DATUM ÖLÇÜLER olarak da bilinmektedir. </a:t>
            </a:r>
            <a:r>
              <a:rPr lang="tr-TR" sz="2000" dirty="0" err="1"/>
              <a:t>Ordinate</a:t>
            </a:r>
            <a:r>
              <a:rPr lang="tr-TR" sz="2000" dirty="0"/>
              <a:t> ölçülendirme yapmadan önce </a:t>
            </a:r>
            <a:r>
              <a:rPr lang="tr-TR" sz="2000" dirty="0" err="1"/>
              <a:t>Ortho</a:t>
            </a:r>
            <a:r>
              <a:rPr lang="tr-TR" sz="2000" dirty="0"/>
              <a:t> (Dikey) </a:t>
            </a:r>
            <a:r>
              <a:rPr lang="tr-TR" sz="2000" dirty="0" err="1"/>
              <a:t>modunun</a:t>
            </a:r>
            <a:r>
              <a:rPr lang="tr-TR" sz="2000" dirty="0"/>
              <a:t> açık olması tavsiye edilir.</a:t>
            </a:r>
          </a:p>
        </p:txBody>
      </p:sp>
      <p:sp>
        <p:nvSpPr>
          <p:cNvPr id="7" name="Dikdörtgen 6"/>
          <p:cNvSpPr/>
          <p:nvPr/>
        </p:nvSpPr>
        <p:spPr>
          <a:xfrm>
            <a:off x="1" y="4293096"/>
            <a:ext cx="9108504" cy="2554545"/>
          </a:xfrm>
          <a:prstGeom prst="rect">
            <a:avLst/>
          </a:prstGeom>
        </p:spPr>
        <p:txBody>
          <a:bodyPr wrap="square">
            <a:spAutoFit/>
          </a:bodyPr>
          <a:lstStyle/>
          <a:p>
            <a:pPr algn="just"/>
            <a:r>
              <a:rPr lang="tr-TR" sz="2000" b="1" dirty="0" smtClean="0"/>
              <a:t>“</a:t>
            </a:r>
            <a:r>
              <a:rPr lang="tr-TR" sz="2000" b="1" dirty="0" err="1"/>
              <a:t>Specify</a:t>
            </a:r>
            <a:r>
              <a:rPr lang="tr-TR" sz="2000" b="1" dirty="0"/>
              <a:t> </a:t>
            </a:r>
            <a:r>
              <a:rPr lang="tr-TR" sz="2000" b="1" dirty="0" err="1"/>
              <a:t>feature</a:t>
            </a:r>
            <a:r>
              <a:rPr lang="tr-TR" sz="2000" b="1" dirty="0"/>
              <a:t> </a:t>
            </a:r>
            <a:r>
              <a:rPr lang="tr-TR" sz="2000" b="1" dirty="0" err="1"/>
              <a:t>location</a:t>
            </a:r>
            <a:r>
              <a:rPr lang="tr-TR" sz="2000" b="1" dirty="0"/>
              <a:t>:”</a:t>
            </a:r>
            <a:r>
              <a:rPr lang="tr-TR" sz="2000" dirty="0"/>
              <a:t> koordinatını ölçülendirilecek noktanın girilmesini ister. </a:t>
            </a:r>
            <a:r>
              <a:rPr lang="tr-TR" sz="2000" b="1" dirty="0" smtClean="0"/>
              <a:t>“</a:t>
            </a:r>
            <a:r>
              <a:rPr lang="tr-TR" sz="2000" b="1" dirty="0" err="1"/>
              <a:t>Specify</a:t>
            </a:r>
            <a:r>
              <a:rPr lang="tr-TR" sz="2000" b="1" dirty="0"/>
              <a:t> </a:t>
            </a:r>
            <a:r>
              <a:rPr lang="tr-TR" sz="2000" b="1" dirty="0" err="1"/>
              <a:t>leader</a:t>
            </a:r>
            <a:r>
              <a:rPr lang="tr-TR" sz="2000" b="1" dirty="0"/>
              <a:t> </a:t>
            </a:r>
            <a:r>
              <a:rPr lang="tr-TR" sz="2000" b="1" dirty="0" err="1"/>
              <a:t>endpoint</a:t>
            </a:r>
            <a:r>
              <a:rPr lang="tr-TR" sz="2000" b="1" dirty="0"/>
              <a:t> </a:t>
            </a:r>
            <a:r>
              <a:rPr lang="tr-TR" sz="2000" b="1" dirty="0" err="1"/>
              <a:t>or</a:t>
            </a:r>
            <a:r>
              <a:rPr lang="tr-TR" sz="2000" b="1" dirty="0"/>
              <a:t> [</a:t>
            </a:r>
            <a:r>
              <a:rPr lang="tr-TR" sz="2000" b="1" dirty="0" err="1"/>
              <a:t>Xdatum</a:t>
            </a:r>
            <a:r>
              <a:rPr lang="tr-TR" sz="2000" b="1" dirty="0"/>
              <a:t>/</a:t>
            </a:r>
            <a:r>
              <a:rPr lang="tr-TR" sz="2000" b="1" dirty="0" err="1"/>
              <a:t>Ydatum</a:t>
            </a:r>
            <a:r>
              <a:rPr lang="tr-TR" sz="2000" b="1" dirty="0"/>
              <a:t>/</a:t>
            </a:r>
            <a:r>
              <a:rPr lang="tr-TR" sz="2000" b="1" dirty="0" err="1"/>
              <a:t>Mtext</a:t>
            </a:r>
            <a:r>
              <a:rPr lang="tr-TR" sz="2000" b="1" dirty="0"/>
              <a:t>/</a:t>
            </a:r>
            <a:r>
              <a:rPr lang="tr-TR" sz="2000" b="1" dirty="0" err="1"/>
              <a:t>Text</a:t>
            </a:r>
            <a:r>
              <a:rPr lang="tr-TR" sz="2000" b="1" dirty="0"/>
              <a:t>/</a:t>
            </a:r>
            <a:r>
              <a:rPr lang="tr-TR" sz="2000" b="1" dirty="0" err="1"/>
              <a:t>Angle</a:t>
            </a:r>
            <a:r>
              <a:rPr lang="tr-TR" sz="2000" b="1" dirty="0"/>
              <a:t>]:”</a:t>
            </a:r>
            <a:r>
              <a:rPr lang="tr-TR" sz="2000" dirty="0"/>
              <a:t> </a:t>
            </a:r>
            <a:r>
              <a:rPr lang="tr-TR" sz="2000" dirty="0" smtClean="0"/>
              <a:t>Bu </a:t>
            </a:r>
            <a:r>
              <a:rPr lang="tr-TR" sz="2000" dirty="0"/>
              <a:t>ikinci girilen nokta ilk noktanın hangi koordinatının yazılacağını ve ölçü çizgisinin biçimini belirler. İki nokta arasındaki dikey mesafe büyükse ilk noktanın X koordinatı ölçülendirilir. X koordinatları DİKEY, Y koordinatları ise YATAY yazılırlar. Son iletideki [</a:t>
            </a:r>
            <a:r>
              <a:rPr lang="tr-TR" sz="2000" dirty="0" err="1"/>
              <a:t>Xdatum</a:t>
            </a:r>
            <a:r>
              <a:rPr lang="tr-TR" sz="2000" dirty="0"/>
              <a:t>/</a:t>
            </a:r>
            <a:r>
              <a:rPr lang="tr-TR" sz="2000" dirty="0" err="1"/>
              <a:t>Ydatum</a:t>
            </a:r>
            <a:r>
              <a:rPr lang="tr-TR" sz="2000" dirty="0"/>
              <a:t>] seçenekleri belirlediğimiz noktanın X veya Y koordinatlarının mı yazılacağını belirlemek için kullanılır. Son belirlenen nokta ise  </a:t>
            </a:r>
            <a:r>
              <a:rPr lang="tr-TR" sz="2000" dirty="0" err="1"/>
              <a:t>adece</a:t>
            </a:r>
            <a:r>
              <a:rPr lang="tr-TR" sz="2000" dirty="0"/>
              <a:t> ölçü yazısının yerini belirlemek için kullanılır. </a:t>
            </a:r>
          </a:p>
        </p:txBody>
      </p:sp>
      <p:pic>
        <p:nvPicPr>
          <p:cNvPr id="8" name="Resim 7"/>
          <p:cNvPicPr/>
          <p:nvPr/>
        </p:nvPicPr>
        <p:blipFill>
          <a:blip r:embed="rId4">
            <a:extLst>
              <a:ext uri="{28A0092B-C50C-407E-A947-70E740481C1C}">
                <a14:useLocalDpi xmlns:a14="http://schemas.microsoft.com/office/drawing/2010/main" val="0"/>
              </a:ext>
            </a:extLst>
          </a:blip>
          <a:srcRect/>
          <a:stretch>
            <a:fillRect/>
          </a:stretch>
        </p:blipFill>
        <p:spPr bwMode="auto">
          <a:xfrm>
            <a:off x="323529" y="1481227"/>
            <a:ext cx="3960440" cy="2811869"/>
          </a:xfrm>
          <a:prstGeom prst="rect">
            <a:avLst/>
          </a:prstGeom>
          <a:noFill/>
          <a:ln>
            <a:noFill/>
          </a:ln>
        </p:spPr>
      </p:pic>
    </p:spTree>
    <p:extLst>
      <p:ext uri="{BB962C8B-B14F-4D97-AF65-F5344CB8AC3E}">
        <p14:creationId xmlns:p14="http://schemas.microsoft.com/office/powerpoint/2010/main" val="2105223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276" y="116632"/>
            <a:ext cx="7173246" cy="523220"/>
          </a:xfrm>
          <a:prstGeom prst="rect">
            <a:avLst/>
          </a:prstGeom>
        </p:spPr>
        <p:txBody>
          <a:bodyPr wrap="none">
            <a:spAutoFit/>
          </a:bodyPr>
          <a:lstStyle/>
          <a:p>
            <a:r>
              <a:rPr lang="tr-TR" sz="2800" b="1" i="1" dirty="0">
                <a:latin typeface="Palatino Linotype" pitchFamily="18" charset="0"/>
              </a:rPr>
              <a:t>Yarıçap Ölçülendirme (</a:t>
            </a:r>
            <a:r>
              <a:rPr lang="tr-TR" sz="2800" b="1" i="1" dirty="0" err="1">
                <a:latin typeface="Palatino Linotype" pitchFamily="18" charset="0"/>
              </a:rPr>
              <a:t>Dimradıus</a:t>
            </a:r>
            <a:r>
              <a:rPr lang="tr-TR" sz="2800" b="1" i="1" dirty="0">
                <a:latin typeface="Palatino Linotype" pitchFamily="18" charset="0"/>
              </a:rPr>
              <a:t> - Radius)</a:t>
            </a:r>
            <a:endParaRPr lang="tr-TR" sz="2800" b="1" dirty="0">
              <a:latin typeface="Palatino Linotype" pitchFamily="18" charset="0"/>
            </a:endParaRPr>
          </a:p>
        </p:txBody>
      </p:sp>
      <p:pic>
        <p:nvPicPr>
          <p:cNvPr id="3" name="Resim 2"/>
          <p:cNvPicPr/>
          <p:nvPr/>
        </p:nvPicPr>
        <p:blipFill>
          <a:blip r:embed="rId2">
            <a:extLst>
              <a:ext uri="{28A0092B-C50C-407E-A947-70E740481C1C}">
                <a14:useLocalDpi xmlns:a14="http://schemas.microsoft.com/office/drawing/2010/main" val="0"/>
              </a:ext>
            </a:extLst>
          </a:blip>
          <a:srcRect/>
          <a:stretch>
            <a:fillRect/>
          </a:stretch>
        </p:blipFill>
        <p:spPr bwMode="auto">
          <a:xfrm>
            <a:off x="7185554" y="61471"/>
            <a:ext cx="626806" cy="559217"/>
          </a:xfrm>
          <a:prstGeom prst="rect">
            <a:avLst/>
          </a:prstGeom>
          <a:noFill/>
          <a:ln>
            <a:noFill/>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0394" y="692696"/>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979485" y="620688"/>
            <a:ext cx="5616851"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smtClean="0">
                <a:latin typeface="Palatino Linotype" pitchFamily="18" charset="0"/>
              </a:rPr>
              <a:t>Dimradius</a:t>
            </a:r>
            <a:r>
              <a:rPr lang="tr-TR" sz="2400" b="1" dirty="0" smtClean="0">
                <a:latin typeface="Palatino Linotype" pitchFamily="18" charset="0"/>
              </a:rPr>
              <a:t> veya </a:t>
            </a:r>
            <a:r>
              <a:rPr lang="tr-TR" sz="2400" b="1" dirty="0" err="1" smtClean="0">
                <a:latin typeface="Palatino Linotype" pitchFamily="18" charset="0"/>
              </a:rPr>
              <a:t>dra</a:t>
            </a:r>
            <a:r>
              <a:rPr lang="en-GB" sz="2400" b="1" dirty="0" smtClean="0">
                <a:latin typeface="Palatino Linotype" pitchFamily="18" charset="0"/>
              </a:rPr>
              <a:t> </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smtClean="0">
                <a:latin typeface="Palatino Linotype" pitchFamily="18" charset="0"/>
              </a:rPr>
              <a:t> -</a:t>
            </a:r>
            <a:r>
              <a:rPr lang="tr-TR" sz="2400" b="1" dirty="0" err="1" smtClean="0">
                <a:latin typeface="Palatino Linotype" pitchFamily="18" charset="0"/>
              </a:rPr>
              <a:t>Dimradius</a:t>
            </a:r>
            <a:endParaRPr lang="tr-TR" sz="2400" b="1" dirty="0">
              <a:latin typeface="Palatino Linotype" pitchFamily="18" charset="0"/>
            </a:endParaRPr>
          </a:p>
        </p:txBody>
      </p:sp>
      <p:sp>
        <p:nvSpPr>
          <p:cNvPr id="6" name="Dikdörtgen 5"/>
          <p:cNvSpPr/>
          <p:nvPr/>
        </p:nvSpPr>
        <p:spPr>
          <a:xfrm>
            <a:off x="0" y="1628800"/>
            <a:ext cx="9144000" cy="1938992"/>
          </a:xfrm>
          <a:prstGeom prst="rect">
            <a:avLst/>
          </a:prstGeom>
        </p:spPr>
        <p:txBody>
          <a:bodyPr wrap="square">
            <a:spAutoFit/>
          </a:bodyPr>
          <a:lstStyle/>
          <a:p>
            <a:pPr algn="just"/>
            <a:r>
              <a:rPr lang="tr-TR" sz="2000" dirty="0">
                <a:latin typeface="Palatino Linotype" pitchFamily="18" charset="0"/>
              </a:rPr>
              <a:t>Komut seçildikten sonra</a:t>
            </a:r>
          </a:p>
          <a:p>
            <a:pPr algn="just"/>
            <a:r>
              <a:rPr lang="tr-TR" sz="2000" b="1" dirty="0">
                <a:latin typeface="Palatino Linotype" pitchFamily="18" charset="0"/>
              </a:rPr>
              <a:t>“Select </a:t>
            </a:r>
            <a:r>
              <a:rPr lang="tr-TR" sz="2000" b="1" dirty="0" err="1">
                <a:latin typeface="Palatino Linotype" pitchFamily="18" charset="0"/>
              </a:rPr>
              <a:t>arc</a:t>
            </a:r>
            <a:r>
              <a:rPr lang="tr-TR" sz="2000" b="1" dirty="0">
                <a:latin typeface="Palatino Linotype" pitchFamily="18" charset="0"/>
              </a:rPr>
              <a:t> </a:t>
            </a:r>
            <a:r>
              <a:rPr lang="tr-TR" sz="2000" b="1" dirty="0" err="1">
                <a:latin typeface="Palatino Linotype" pitchFamily="18" charset="0"/>
              </a:rPr>
              <a:t>or</a:t>
            </a:r>
            <a:r>
              <a:rPr lang="tr-TR" sz="2000" b="1" dirty="0">
                <a:latin typeface="Palatino Linotype" pitchFamily="18" charset="0"/>
              </a:rPr>
              <a:t> </a:t>
            </a:r>
            <a:r>
              <a:rPr lang="tr-TR" sz="2000" b="1" dirty="0" err="1">
                <a:latin typeface="Palatino Linotype" pitchFamily="18" charset="0"/>
              </a:rPr>
              <a:t>circle</a:t>
            </a:r>
            <a:r>
              <a:rPr lang="tr-TR" sz="2000" b="1" dirty="0">
                <a:latin typeface="Palatino Linotype" pitchFamily="18" charset="0"/>
              </a:rPr>
              <a:t>”:</a:t>
            </a:r>
            <a:r>
              <a:rPr lang="tr-TR" sz="2000" dirty="0">
                <a:latin typeface="Palatino Linotype" pitchFamily="18" charset="0"/>
              </a:rPr>
              <a:t> uyarısı ile yarıçapını ölçülendirmek istenilen yay veya çember seçilir. Seçilen nesnenin </a:t>
            </a:r>
            <a:r>
              <a:rPr lang="tr-TR" sz="2000" dirty="0" smtClean="0">
                <a:latin typeface="Palatino Linotype" pitchFamily="18" charset="0"/>
              </a:rPr>
              <a:t>ölçü </a:t>
            </a:r>
            <a:r>
              <a:rPr lang="tr-TR" sz="2000" dirty="0">
                <a:latin typeface="Palatino Linotype" pitchFamily="18" charset="0"/>
              </a:rPr>
              <a:t>rakamı o anda belirlenmiştir. (</a:t>
            </a:r>
            <a:r>
              <a:rPr lang="tr-TR" sz="2000" dirty="0" err="1">
                <a:latin typeface="Palatino Linotype" pitchFamily="18" charset="0"/>
              </a:rPr>
              <a:t>Dimension</a:t>
            </a:r>
            <a:r>
              <a:rPr lang="tr-TR" sz="2000" dirty="0">
                <a:latin typeface="Palatino Linotype" pitchFamily="18" charset="0"/>
              </a:rPr>
              <a:t> </a:t>
            </a:r>
            <a:r>
              <a:rPr lang="tr-TR" sz="2000" dirty="0" err="1">
                <a:latin typeface="Palatino Linotype" pitchFamily="18" charset="0"/>
              </a:rPr>
              <a:t>text</a:t>
            </a:r>
            <a:r>
              <a:rPr lang="tr-TR" sz="2000" dirty="0">
                <a:latin typeface="Palatino Linotype" pitchFamily="18" charset="0"/>
              </a:rPr>
              <a:t> = 25 ) daha sonra ölçülendirme çizgisinin konumlandırılacağı noktanın belirlenmesi istenir. </a:t>
            </a:r>
            <a:endParaRPr lang="tr-TR" sz="2000" dirty="0" smtClean="0">
              <a:latin typeface="Palatino Linotype" pitchFamily="18" charset="0"/>
            </a:endParaRPr>
          </a:p>
          <a:p>
            <a:pPr algn="just"/>
            <a:r>
              <a:rPr lang="tr-TR" sz="2000" b="1" dirty="0" err="1" smtClean="0">
                <a:latin typeface="Palatino Linotype" pitchFamily="18" charset="0"/>
              </a:rPr>
              <a:t>Specify</a:t>
            </a:r>
            <a:r>
              <a:rPr lang="tr-TR" sz="2000" b="1" dirty="0" smtClean="0">
                <a:latin typeface="Palatino Linotype" pitchFamily="18" charset="0"/>
              </a:rPr>
              <a:t> </a:t>
            </a:r>
            <a:r>
              <a:rPr lang="tr-TR" sz="2000" b="1" dirty="0" err="1">
                <a:latin typeface="Palatino Linotype" pitchFamily="18" charset="0"/>
              </a:rPr>
              <a:t>dimension</a:t>
            </a:r>
            <a:r>
              <a:rPr lang="tr-TR" sz="2000" b="1" dirty="0">
                <a:latin typeface="Palatino Linotype" pitchFamily="18" charset="0"/>
              </a:rPr>
              <a:t> </a:t>
            </a:r>
            <a:r>
              <a:rPr lang="tr-TR" sz="2000" b="1" dirty="0" err="1">
                <a:latin typeface="Palatino Linotype" pitchFamily="18" charset="0"/>
              </a:rPr>
              <a:t>line</a:t>
            </a:r>
            <a:r>
              <a:rPr lang="tr-TR" sz="2000" b="1" dirty="0">
                <a:latin typeface="Palatino Linotype" pitchFamily="18" charset="0"/>
              </a:rPr>
              <a:t> </a:t>
            </a:r>
            <a:r>
              <a:rPr lang="tr-TR" sz="2000" b="1" dirty="0" err="1">
                <a:latin typeface="Palatino Linotype" pitchFamily="18" charset="0"/>
              </a:rPr>
              <a:t>location</a:t>
            </a:r>
            <a:r>
              <a:rPr lang="tr-TR" sz="2000" b="1" dirty="0">
                <a:latin typeface="Palatino Linotype" pitchFamily="18" charset="0"/>
              </a:rPr>
              <a:t> </a:t>
            </a:r>
            <a:r>
              <a:rPr lang="tr-TR" sz="2000" b="1" dirty="0" err="1">
                <a:latin typeface="Palatino Linotype" pitchFamily="18" charset="0"/>
              </a:rPr>
              <a:t>or</a:t>
            </a:r>
            <a:r>
              <a:rPr lang="tr-TR" sz="2000" b="1" dirty="0">
                <a:latin typeface="Palatino Linotype" pitchFamily="18" charset="0"/>
              </a:rPr>
              <a:t> [</a:t>
            </a:r>
            <a:r>
              <a:rPr lang="tr-TR" sz="2000" b="1" dirty="0" err="1">
                <a:latin typeface="Palatino Linotype" pitchFamily="18" charset="0"/>
              </a:rPr>
              <a:t>Mtext</a:t>
            </a:r>
            <a:r>
              <a:rPr lang="tr-TR" sz="2000" b="1" dirty="0">
                <a:latin typeface="Palatino Linotype" pitchFamily="18" charset="0"/>
              </a:rPr>
              <a:t>/</a:t>
            </a:r>
            <a:r>
              <a:rPr lang="tr-TR" sz="2000" b="1" dirty="0" err="1">
                <a:latin typeface="Palatino Linotype" pitchFamily="18" charset="0"/>
              </a:rPr>
              <a:t>Text</a:t>
            </a:r>
            <a:r>
              <a:rPr lang="tr-TR" sz="2000" b="1" dirty="0">
                <a:latin typeface="Palatino Linotype" pitchFamily="18" charset="0"/>
              </a:rPr>
              <a:t>/</a:t>
            </a:r>
            <a:r>
              <a:rPr lang="tr-TR" sz="2000" b="1" dirty="0" err="1">
                <a:latin typeface="Palatino Linotype" pitchFamily="18" charset="0"/>
              </a:rPr>
              <a:t>Angle</a:t>
            </a:r>
            <a:r>
              <a:rPr lang="tr-TR" sz="2000" b="1" dirty="0">
                <a:latin typeface="Palatino Linotype" pitchFamily="18" charset="0"/>
              </a:rPr>
              <a:t>]:</a:t>
            </a:r>
            <a:r>
              <a:rPr lang="tr-TR" sz="2000" dirty="0">
                <a:latin typeface="Palatino Linotype" pitchFamily="18" charset="0"/>
              </a:rPr>
              <a:t> </a:t>
            </a:r>
          </a:p>
        </p:txBody>
      </p:sp>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1691680" y="3789040"/>
            <a:ext cx="5358130" cy="2781300"/>
          </a:xfrm>
          <a:prstGeom prst="rect">
            <a:avLst/>
          </a:prstGeom>
          <a:noFill/>
          <a:ln>
            <a:noFill/>
          </a:ln>
        </p:spPr>
      </p:pic>
    </p:spTree>
    <p:extLst>
      <p:ext uri="{BB962C8B-B14F-4D97-AF65-F5344CB8AC3E}">
        <p14:creationId xmlns:p14="http://schemas.microsoft.com/office/powerpoint/2010/main" val="259219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276" y="116632"/>
            <a:ext cx="7358105" cy="523220"/>
          </a:xfrm>
          <a:prstGeom prst="rect">
            <a:avLst/>
          </a:prstGeom>
        </p:spPr>
        <p:txBody>
          <a:bodyPr wrap="none">
            <a:spAutoFit/>
          </a:bodyPr>
          <a:lstStyle/>
          <a:p>
            <a:r>
              <a:rPr lang="tr-TR" sz="2800" b="1" i="1" dirty="0" smtClean="0">
                <a:latin typeface="Palatino Linotype" pitchFamily="18" charset="0"/>
              </a:rPr>
              <a:t>Çap </a:t>
            </a:r>
            <a:r>
              <a:rPr lang="tr-TR" sz="2800" b="1" i="1" dirty="0">
                <a:latin typeface="Palatino Linotype" pitchFamily="18" charset="0"/>
              </a:rPr>
              <a:t>Ölçülendirme (</a:t>
            </a:r>
            <a:r>
              <a:rPr lang="tr-TR" sz="2800" b="1" i="1" dirty="0" err="1">
                <a:latin typeface="Palatino Linotype" pitchFamily="18" charset="0"/>
              </a:rPr>
              <a:t>Dimdıameter</a:t>
            </a:r>
            <a:r>
              <a:rPr lang="tr-TR" sz="2800" b="1" i="1" dirty="0">
                <a:latin typeface="Palatino Linotype" pitchFamily="18" charset="0"/>
              </a:rPr>
              <a:t> - </a:t>
            </a:r>
            <a:r>
              <a:rPr lang="tr-TR" sz="2800" b="1" i="1" dirty="0" err="1">
                <a:latin typeface="Palatino Linotype" pitchFamily="18" charset="0"/>
              </a:rPr>
              <a:t>Diameter</a:t>
            </a:r>
            <a:r>
              <a:rPr lang="tr-TR" sz="2800" b="1" i="1" dirty="0">
                <a:latin typeface="Palatino Linotype" pitchFamily="18" charset="0"/>
              </a:rPr>
              <a:t>)</a:t>
            </a:r>
            <a:endParaRPr lang="tr-TR" sz="2800" b="1" dirty="0">
              <a:latin typeface="Palatino Linotype"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94" y="869811"/>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979485" y="797803"/>
            <a:ext cx="5616851"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smtClean="0">
                <a:latin typeface="Palatino Linotype" pitchFamily="18" charset="0"/>
              </a:rPr>
              <a:t>Dimdiameter</a:t>
            </a:r>
            <a:r>
              <a:rPr lang="tr-TR" sz="2400" b="1" dirty="0" smtClean="0">
                <a:latin typeface="Palatino Linotype" pitchFamily="18" charset="0"/>
              </a:rPr>
              <a:t> veya </a:t>
            </a:r>
            <a:r>
              <a:rPr lang="tr-TR" sz="2400" b="1" dirty="0" err="1" smtClean="0">
                <a:latin typeface="Palatino Linotype" pitchFamily="18" charset="0"/>
              </a:rPr>
              <a:t>ddi</a:t>
            </a:r>
            <a:r>
              <a:rPr lang="en-GB" sz="2400" b="1" dirty="0" smtClean="0">
                <a:latin typeface="Palatino Linotype" pitchFamily="18" charset="0"/>
              </a:rPr>
              <a:t> </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a:latin typeface="Palatino Linotype" pitchFamily="18" charset="0"/>
              </a:rPr>
              <a:t> </a:t>
            </a:r>
            <a:r>
              <a:rPr lang="tr-TR" sz="2400" b="1" dirty="0" smtClean="0">
                <a:latin typeface="Palatino Linotype" pitchFamily="18" charset="0"/>
              </a:rPr>
              <a:t>-</a:t>
            </a:r>
            <a:r>
              <a:rPr lang="tr-TR" sz="2400" b="1" dirty="0" err="1" smtClean="0">
                <a:latin typeface="Palatino Linotype" pitchFamily="18" charset="0"/>
              </a:rPr>
              <a:t>Dimdıameter</a:t>
            </a:r>
            <a:endParaRPr lang="tr-TR" sz="2400" b="1" dirty="0">
              <a:latin typeface="Palatino Linotype" pitchFamily="18" charset="0"/>
            </a:endParaRPr>
          </a:p>
        </p:txBody>
      </p:sp>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7435381" y="116632"/>
            <a:ext cx="520995" cy="544929"/>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467544" y="2157412"/>
            <a:ext cx="7848871" cy="3935884"/>
          </a:xfrm>
          <a:prstGeom prst="rect">
            <a:avLst/>
          </a:prstGeom>
          <a:noFill/>
          <a:ln>
            <a:noFill/>
          </a:ln>
        </p:spPr>
      </p:pic>
    </p:spTree>
    <p:extLst>
      <p:ext uri="{BB962C8B-B14F-4D97-AF65-F5344CB8AC3E}">
        <p14:creationId xmlns:p14="http://schemas.microsoft.com/office/powerpoint/2010/main" val="1970661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7276" y="116632"/>
            <a:ext cx="7029488" cy="523220"/>
          </a:xfrm>
          <a:prstGeom prst="rect">
            <a:avLst/>
          </a:prstGeom>
        </p:spPr>
        <p:txBody>
          <a:bodyPr wrap="none">
            <a:spAutoFit/>
          </a:bodyPr>
          <a:lstStyle/>
          <a:p>
            <a:r>
              <a:rPr lang="tr-TR" sz="2800" b="1" i="1" dirty="0">
                <a:latin typeface="Palatino Linotype" pitchFamily="18" charset="0"/>
              </a:rPr>
              <a:t>Açılı Ölçülendirme (</a:t>
            </a:r>
            <a:r>
              <a:rPr lang="tr-TR" sz="2800" b="1" i="1" dirty="0" err="1">
                <a:latin typeface="Palatino Linotype" pitchFamily="18" charset="0"/>
              </a:rPr>
              <a:t>Dimangular</a:t>
            </a:r>
            <a:r>
              <a:rPr lang="tr-TR" sz="2800" b="1" i="1" dirty="0">
                <a:latin typeface="Palatino Linotype" pitchFamily="18" charset="0"/>
              </a:rPr>
              <a:t>- </a:t>
            </a:r>
            <a:r>
              <a:rPr lang="tr-TR" sz="2800" b="1" i="1" dirty="0" err="1">
                <a:latin typeface="Palatino Linotype" pitchFamily="18" charset="0"/>
              </a:rPr>
              <a:t>Angular</a:t>
            </a:r>
            <a:r>
              <a:rPr lang="tr-TR" sz="2800" b="1" i="1" dirty="0">
                <a:latin typeface="Palatino Linotype" pitchFamily="18" charset="0"/>
              </a:rPr>
              <a:t>)</a:t>
            </a:r>
            <a:endParaRPr lang="tr-TR" sz="2800" b="1" dirty="0">
              <a:latin typeface="Palatino Linotype"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394" y="869811"/>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979485" y="797803"/>
            <a:ext cx="5616851"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smtClean="0">
                <a:latin typeface="Palatino Linotype" pitchFamily="18" charset="0"/>
              </a:rPr>
              <a:t>Dimangular</a:t>
            </a:r>
            <a:r>
              <a:rPr lang="tr-TR" sz="2400" b="1" dirty="0" smtClean="0">
                <a:latin typeface="Palatino Linotype" pitchFamily="18" charset="0"/>
              </a:rPr>
              <a:t> veya dan</a:t>
            </a:r>
            <a:r>
              <a:rPr lang="en-GB" sz="2400" b="1" dirty="0" smtClean="0">
                <a:latin typeface="Palatino Linotype" pitchFamily="18" charset="0"/>
              </a:rPr>
              <a:t> </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a:latin typeface="Palatino Linotype" pitchFamily="18" charset="0"/>
              </a:rPr>
              <a:t> </a:t>
            </a:r>
            <a:r>
              <a:rPr lang="tr-TR" sz="2400" b="1" dirty="0" smtClean="0">
                <a:latin typeface="Palatino Linotype" pitchFamily="18" charset="0"/>
              </a:rPr>
              <a:t>-</a:t>
            </a:r>
            <a:r>
              <a:rPr lang="tr-TR" sz="2400" b="1" dirty="0" err="1" smtClean="0">
                <a:latin typeface="Palatino Linotype" pitchFamily="18" charset="0"/>
              </a:rPr>
              <a:t>Dimangular</a:t>
            </a:r>
            <a:endParaRPr lang="tr-TR" sz="2400" b="1" dirty="0">
              <a:latin typeface="Palatino Linotype" pitchFamily="18" charset="0"/>
            </a:endParaRPr>
          </a:p>
        </p:txBody>
      </p:sp>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2004377" y="1678355"/>
            <a:ext cx="4799871" cy="5063013"/>
          </a:xfrm>
          <a:prstGeom prst="rect">
            <a:avLst/>
          </a:prstGeom>
          <a:noFill/>
          <a:ln>
            <a:noFill/>
          </a:ln>
        </p:spPr>
      </p:pic>
      <p:pic>
        <p:nvPicPr>
          <p:cNvPr id="7" name="Resim 6"/>
          <p:cNvPicPr/>
          <p:nvPr/>
        </p:nvPicPr>
        <p:blipFill>
          <a:blip r:embed="rId4">
            <a:extLst>
              <a:ext uri="{28A0092B-C50C-407E-A947-70E740481C1C}">
                <a14:useLocalDpi xmlns:a14="http://schemas.microsoft.com/office/drawing/2010/main" val="0"/>
              </a:ext>
            </a:extLst>
          </a:blip>
          <a:srcRect/>
          <a:stretch>
            <a:fillRect/>
          </a:stretch>
        </p:blipFill>
        <p:spPr bwMode="auto">
          <a:xfrm>
            <a:off x="7164288" y="116632"/>
            <a:ext cx="432048" cy="432048"/>
          </a:xfrm>
          <a:prstGeom prst="rect">
            <a:avLst/>
          </a:prstGeom>
          <a:noFill/>
          <a:ln>
            <a:noFill/>
          </a:ln>
        </p:spPr>
      </p:pic>
    </p:spTree>
    <p:extLst>
      <p:ext uri="{BB962C8B-B14F-4D97-AF65-F5344CB8AC3E}">
        <p14:creationId xmlns:p14="http://schemas.microsoft.com/office/powerpoint/2010/main" val="24398430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7276" y="116632"/>
            <a:ext cx="6380273" cy="523220"/>
          </a:xfrm>
          <a:prstGeom prst="rect">
            <a:avLst/>
          </a:prstGeom>
        </p:spPr>
        <p:txBody>
          <a:bodyPr wrap="none">
            <a:spAutoFit/>
          </a:bodyPr>
          <a:lstStyle/>
          <a:p>
            <a:r>
              <a:rPr lang="tr-TR" sz="2800" b="1" i="1" dirty="0">
                <a:latin typeface="Palatino Linotype" pitchFamily="18" charset="0"/>
              </a:rPr>
              <a:t>Hızlı Ölçülendirme (</a:t>
            </a:r>
            <a:r>
              <a:rPr lang="tr-TR" sz="2800" b="1" i="1" dirty="0" err="1">
                <a:latin typeface="Palatino Linotype" pitchFamily="18" charset="0"/>
              </a:rPr>
              <a:t>Dimquıck</a:t>
            </a:r>
            <a:r>
              <a:rPr lang="tr-TR" sz="2800" b="1" i="1" dirty="0">
                <a:latin typeface="Palatino Linotype" pitchFamily="18" charset="0"/>
              </a:rPr>
              <a:t>- </a:t>
            </a:r>
            <a:r>
              <a:rPr lang="tr-TR" sz="2800" b="1" i="1" dirty="0" err="1">
                <a:latin typeface="Palatino Linotype" pitchFamily="18" charset="0"/>
              </a:rPr>
              <a:t>Quick</a:t>
            </a:r>
            <a:r>
              <a:rPr lang="tr-TR" sz="2800" b="1" i="1" dirty="0" smtClean="0">
                <a:latin typeface="Palatino Linotype" pitchFamily="18" charset="0"/>
              </a:rPr>
              <a:t>)</a:t>
            </a:r>
            <a:endParaRPr lang="tr-TR" sz="2800" b="1" dirty="0">
              <a:latin typeface="Palatino Linotype"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869811"/>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1593643" y="797803"/>
            <a:ext cx="6002694"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a:latin typeface="Palatino Linotype" pitchFamily="18" charset="0"/>
              </a:rPr>
              <a:t>Dimquick</a:t>
            </a:r>
            <a:r>
              <a:rPr lang="tr-TR" sz="2400" b="1" dirty="0">
                <a:latin typeface="Palatino Linotype" pitchFamily="18" charset="0"/>
              </a:rPr>
              <a:t>  </a:t>
            </a:r>
            <a:r>
              <a:rPr lang="tr-TR" sz="2400" b="1" dirty="0" smtClean="0">
                <a:latin typeface="Palatino Linotype" pitchFamily="18" charset="0"/>
              </a:rPr>
              <a:t>veya </a:t>
            </a:r>
            <a:r>
              <a:rPr lang="tr-TR" sz="2400" b="1" dirty="0" err="1" smtClean="0">
                <a:latin typeface="Palatino Linotype" pitchFamily="18" charset="0"/>
              </a:rPr>
              <a:t>Qdim</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a:latin typeface="Palatino Linotype" pitchFamily="18" charset="0"/>
              </a:rPr>
              <a:t> -</a:t>
            </a:r>
            <a:r>
              <a:rPr lang="tr-TR" sz="2400" b="1" dirty="0" err="1">
                <a:latin typeface="Palatino Linotype" pitchFamily="18" charset="0"/>
              </a:rPr>
              <a:t>Quick</a:t>
            </a:r>
            <a:r>
              <a:rPr lang="tr-TR" sz="2400" b="1" dirty="0">
                <a:latin typeface="Palatino Linotype" pitchFamily="18" charset="0"/>
              </a:rPr>
              <a:t> </a:t>
            </a:r>
            <a:r>
              <a:rPr lang="tr-TR" sz="2400" b="1" dirty="0" err="1">
                <a:latin typeface="Palatino Linotype" pitchFamily="18" charset="0"/>
              </a:rPr>
              <a:t>Dimension</a:t>
            </a:r>
            <a:endParaRPr lang="tr-TR" sz="2400" b="1" dirty="0">
              <a:latin typeface="Palatino Linotype" pitchFamily="18" charset="0"/>
            </a:endParaRPr>
          </a:p>
        </p:txBody>
      </p:sp>
      <p:pic>
        <p:nvPicPr>
          <p:cNvPr id="10" name="Resim 9"/>
          <p:cNvPicPr/>
          <p:nvPr/>
        </p:nvPicPr>
        <p:blipFill>
          <a:blip r:embed="rId3">
            <a:extLst>
              <a:ext uri="{28A0092B-C50C-407E-A947-70E740481C1C}">
                <a14:useLocalDpi xmlns:a14="http://schemas.microsoft.com/office/drawing/2010/main" val="0"/>
              </a:ext>
            </a:extLst>
          </a:blip>
          <a:srcRect/>
          <a:stretch>
            <a:fillRect/>
          </a:stretch>
        </p:blipFill>
        <p:spPr bwMode="auto">
          <a:xfrm>
            <a:off x="6440295" y="116632"/>
            <a:ext cx="579977" cy="497129"/>
          </a:xfrm>
          <a:prstGeom prst="rect">
            <a:avLst/>
          </a:prstGeom>
          <a:noFill/>
          <a:ln>
            <a:noFill/>
          </a:ln>
        </p:spPr>
      </p:pic>
      <p:pic>
        <p:nvPicPr>
          <p:cNvPr id="11" name="Resim 10"/>
          <p:cNvPicPr/>
          <p:nvPr/>
        </p:nvPicPr>
        <p:blipFill>
          <a:blip r:embed="rId4">
            <a:extLst>
              <a:ext uri="{28A0092B-C50C-407E-A947-70E740481C1C}">
                <a14:useLocalDpi xmlns:a14="http://schemas.microsoft.com/office/drawing/2010/main" val="0"/>
              </a:ext>
            </a:extLst>
          </a:blip>
          <a:srcRect/>
          <a:stretch>
            <a:fillRect/>
          </a:stretch>
        </p:blipFill>
        <p:spPr bwMode="auto">
          <a:xfrm>
            <a:off x="827583" y="1844824"/>
            <a:ext cx="7193097" cy="2808312"/>
          </a:xfrm>
          <a:prstGeom prst="rect">
            <a:avLst/>
          </a:prstGeom>
          <a:noFill/>
          <a:ln>
            <a:noFill/>
          </a:ln>
        </p:spPr>
      </p:pic>
    </p:spTree>
    <p:extLst>
      <p:ext uri="{BB962C8B-B14F-4D97-AF65-F5344CB8AC3E}">
        <p14:creationId xmlns:p14="http://schemas.microsoft.com/office/powerpoint/2010/main" val="3278612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573" y="44624"/>
            <a:ext cx="6755952" cy="523220"/>
          </a:xfrm>
          <a:prstGeom prst="rect">
            <a:avLst/>
          </a:prstGeom>
        </p:spPr>
        <p:txBody>
          <a:bodyPr wrap="none">
            <a:spAutoFit/>
          </a:bodyPr>
          <a:lstStyle/>
          <a:p>
            <a:r>
              <a:rPr lang="tr-TR" sz="2800" b="1" dirty="0" smtClean="0">
                <a:latin typeface="Palatino Linotype" pitchFamily="18" charset="0"/>
              </a:rPr>
              <a:t>Ölçülendirme ve Ölçülendirme Ayarları</a:t>
            </a:r>
            <a:endParaRPr lang="tr-TR" sz="2800" b="1" dirty="0">
              <a:latin typeface="Palatino Linotype" pitchFamily="18" charset="0"/>
            </a:endParaRPr>
          </a:p>
        </p:txBody>
      </p:sp>
      <p:sp>
        <p:nvSpPr>
          <p:cNvPr id="2" name="Dikdörtgen 1"/>
          <p:cNvSpPr/>
          <p:nvPr/>
        </p:nvSpPr>
        <p:spPr>
          <a:xfrm>
            <a:off x="28357" y="567844"/>
            <a:ext cx="8936131" cy="1938992"/>
          </a:xfrm>
          <a:prstGeom prst="rect">
            <a:avLst/>
          </a:prstGeom>
        </p:spPr>
        <p:txBody>
          <a:bodyPr wrap="square">
            <a:spAutoFit/>
          </a:bodyPr>
          <a:lstStyle/>
          <a:p>
            <a:pPr algn="just"/>
            <a:r>
              <a:rPr lang="tr-TR" sz="2000" dirty="0">
                <a:latin typeface="Palatino Linotype" pitchFamily="18" charset="0"/>
              </a:rPr>
              <a:t>İster mimari, ister mekanik ya da teknik resim çizin, ölçülendirme projenin hayati kısımlarından biridir. Çizilen nesnelerin imal edilebilmesi için pafta üzerindeki nesnelerin kesinlikle ölçülendirilmesi gerekir. </a:t>
            </a:r>
            <a:endParaRPr lang="tr-TR" sz="2000" dirty="0" smtClean="0">
              <a:latin typeface="Palatino Linotype" pitchFamily="18" charset="0"/>
            </a:endParaRPr>
          </a:p>
          <a:p>
            <a:pPr algn="just"/>
            <a:endParaRPr lang="tr-TR" sz="2000" dirty="0">
              <a:latin typeface="Palatino Linotype" pitchFamily="18" charset="0"/>
            </a:endParaRPr>
          </a:p>
          <a:p>
            <a:pPr algn="just"/>
            <a:r>
              <a:rPr lang="tr-TR" sz="2000" dirty="0" err="1">
                <a:latin typeface="Palatino Linotype" pitchFamily="18" charset="0"/>
              </a:rPr>
              <a:t>AutoCAD’de</a:t>
            </a:r>
            <a:r>
              <a:rPr lang="tr-TR" sz="2000" dirty="0">
                <a:latin typeface="Palatino Linotype" pitchFamily="18" charset="0"/>
              </a:rPr>
              <a:t> ölçülendirme; Lineer (doğrusal), </a:t>
            </a:r>
            <a:r>
              <a:rPr lang="tr-TR" sz="2000" dirty="0" err="1">
                <a:latin typeface="Palatino Linotype" pitchFamily="18" charset="0"/>
              </a:rPr>
              <a:t>Angular</a:t>
            </a:r>
            <a:r>
              <a:rPr lang="tr-TR" sz="2000" dirty="0">
                <a:latin typeface="Palatino Linotype" pitchFamily="18" charset="0"/>
              </a:rPr>
              <a:t> (</a:t>
            </a:r>
            <a:r>
              <a:rPr lang="tr-TR" sz="2000" dirty="0" err="1">
                <a:latin typeface="Palatino Linotype" pitchFamily="18" charset="0"/>
              </a:rPr>
              <a:t>açısal</a:t>
            </a:r>
            <a:r>
              <a:rPr lang="tr-TR" sz="2000" dirty="0">
                <a:latin typeface="Palatino Linotype" pitchFamily="18" charset="0"/>
              </a:rPr>
              <a:t>), </a:t>
            </a:r>
            <a:r>
              <a:rPr lang="tr-TR" sz="2000" dirty="0" err="1">
                <a:latin typeface="Palatino Linotype" pitchFamily="18" charset="0"/>
              </a:rPr>
              <a:t>Radial</a:t>
            </a:r>
            <a:r>
              <a:rPr lang="tr-TR" sz="2000" dirty="0">
                <a:latin typeface="Palatino Linotype" pitchFamily="18" charset="0"/>
              </a:rPr>
              <a:t> (</a:t>
            </a:r>
            <a:r>
              <a:rPr lang="tr-TR" sz="2000" dirty="0" err="1">
                <a:latin typeface="Palatino Linotype" pitchFamily="18" charset="0"/>
              </a:rPr>
              <a:t>yarıcap</a:t>
            </a:r>
            <a:r>
              <a:rPr lang="tr-TR" sz="2000" dirty="0">
                <a:latin typeface="Palatino Linotype" pitchFamily="18" charset="0"/>
              </a:rPr>
              <a:t>/çap) olmak üzere üç tipte yapılır</a:t>
            </a:r>
            <a:r>
              <a:rPr lang="tr-TR" sz="2000" dirty="0" smtClean="0">
                <a:latin typeface="Palatino Linotype" pitchFamily="18" charset="0"/>
              </a:rPr>
              <a:t>.</a:t>
            </a:r>
            <a:endParaRPr lang="tr-TR" sz="2000" dirty="0">
              <a:latin typeface="Palatino Linotype" pitchFamily="18" charset="0"/>
            </a:endParaRPr>
          </a:p>
        </p:txBody>
      </p:sp>
      <p:sp>
        <p:nvSpPr>
          <p:cNvPr id="3" name="Dikdörtgen 2"/>
          <p:cNvSpPr/>
          <p:nvPr/>
        </p:nvSpPr>
        <p:spPr>
          <a:xfrm>
            <a:off x="35497" y="2607295"/>
            <a:ext cx="3732112" cy="461665"/>
          </a:xfrm>
          <a:prstGeom prst="rect">
            <a:avLst/>
          </a:prstGeom>
        </p:spPr>
        <p:txBody>
          <a:bodyPr wrap="none">
            <a:spAutoFit/>
          </a:bodyPr>
          <a:lstStyle/>
          <a:p>
            <a:r>
              <a:rPr lang="tr-TR" sz="2400" b="1" i="1" dirty="0">
                <a:latin typeface="Palatino Linotype" pitchFamily="18" charset="0"/>
              </a:rPr>
              <a:t>Ölçülendirme elemanları</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090123"/>
            <a:ext cx="4743567" cy="3579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5940152" y="3002176"/>
            <a:ext cx="3061156" cy="1938992"/>
          </a:xfrm>
          <a:prstGeom prst="rect">
            <a:avLst/>
          </a:prstGeom>
        </p:spPr>
        <p:txBody>
          <a:bodyPr wrap="square">
            <a:spAutoFit/>
          </a:bodyPr>
          <a:lstStyle/>
          <a:p>
            <a:pPr marL="285750" indent="-285750">
              <a:buFont typeface="Arial" pitchFamily="34" charset="0"/>
              <a:buChar char="•"/>
            </a:pPr>
            <a:r>
              <a:rPr lang="tr-TR" sz="2400" b="1" i="1" dirty="0">
                <a:latin typeface="Palatino Linotype" pitchFamily="18" charset="0"/>
              </a:rPr>
              <a:t>Ölçü </a:t>
            </a:r>
            <a:r>
              <a:rPr lang="tr-TR" sz="2400" b="1" i="1" dirty="0" smtClean="0">
                <a:latin typeface="Palatino Linotype" pitchFamily="18" charset="0"/>
              </a:rPr>
              <a:t>yazısı</a:t>
            </a:r>
            <a:r>
              <a:rPr lang="tr-TR" sz="2400" dirty="0">
                <a:latin typeface="Palatino Linotype" pitchFamily="18" charset="0"/>
              </a:rPr>
              <a:t> </a:t>
            </a:r>
          </a:p>
          <a:p>
            <a:pPr marL="285750" indent="-285750">
              <a:buFont typeface="Arial" pitchFamily="34" charset="0"/>
              <a:buChar char="•"/>
            </a:pPr>
            <a:r>
              <a:rPr lang="tr-TR" sz="2400" b="1" i="1" dirty="0">
                <a:latin typeface="Palatino Linotype" pitchFamily="18" charset="0"/>
              </a:rPr>
              <a:t>Ölçü </a:t>
            </a:r>
            <a:r>
              <a:rPr lang="tr-TR" sz="2400" b="1" i="1" dirty="0" smtClean="0">
                <a:latin typeface="Palatino Linotype" pitchFamily="18" charset="0"/>
              </a:rPr>
              <a:t>çizgileri </a:t>
            </a:r>
          </a:p>
          <a:p>
            <a:pPr marL="285750" indent="-285750">
              <a:buFont typeface="Arial" pitchFamily="34" charset="0"/>
              <a:buChar char="•"/>
            </a:pPr>
            <a:r>
              <a:rPr lang="tr-TR" sz="2400" b="1" i="1" dirty="0" smtClean="0">
                <a:latin typeface="Palatino Linotype" pitchFamily="18" charset="0"/>
              </a:rPr>
              <a:t>Bağlama çizgileri</a:t>
            </a:r>
            <a:r>
              <a:rPr lang="tr-TR" sz="2400" dirty="0">
                <a:latin typeface="Palatino Linotype" pitchFamily="18" charset="0"/>
              </a:rPr>
              <a:t> </a:t>
            </a:r>
          </a:p>
          <a:p>
            <a:pPr marL="285750" indent="-285750">
              <a:buFont typeface="Arial" pitchFamily="34" charset="0"/>
              <a:buChar char="•"/>
            </a:pPr>
            <a:r>
              <a:rPr lang="tr-TR" sz="2400" b="1" i="1" dirty="0">
                <a:latin typeface="Palatino Linotype" pitchFamily="18" charset="0"/>
              </a:rPr>
              <a:t>Ok </a:t>
            </a:r>
            <a:r>
              <a:rPr lang="tr-TR" sz="2400" b="1" i="1" dirty="0" smtClean="0">
                <a:latin typeface="Palatino Linotype" pitchFamily="18" charset="0"/>
              </a:rPr>
              <a:t>başları</a:t>
            </a:r>
          </a:p>
          <a:p>
            <a:pPr marL="285750" indent="-285750">
              <a:buFont typeface="Arial" pitchFamily="34" charset="0"/>
              <a:buChar char="•"/>
            </a:pPr>
            <a:r>
              <a:rPr lang="tr-TR" sz="2400" b="1" i="1" dirty="0" smtClean="0">
                <a:latin typeface="Palatino Linotype" pitchFamily="18" charset="0"/>
              </a:rPr>
              <a:t>Merkez işaretçisi</a:t>
            </a:r>
            <a:endParaRPr lang="tr-TR" sz="2400" dirty="0">
              <a:latin typeface="Palatino Linotype" pitchFamily="18" charset="0"/>
            </a:endParaRPr>
          </a:p>
        </p:txBody>
      </p:sp>
    </p:spTree>
    <p:extLst>
      <p:ext uri="{BB962C8B-B14F-4D97-AF65-F5344CB8AC3E}">
        <p14:creationId xmlns:p14="http://schemas.microsoft.com/office/powerpoint/2010/main" val="2789368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7276" y="116632"/>
            <a:ext cx="7553671" cy="523220"/>
          </a:xfrm>
          <a:prstGeom prst="rect">
            <a:avLst/>
          </a:prstGeom>
        </p:spPr>
        <p:txBody>
          <a:bodyPr wrap="none">
            <a:spAutoFit/>
          </a:bodyPr>
          <a:lstStyle/>
          <a:p>
            <a:r>
              <a:rPr lang="tr-TR" sz="2800" b="1" i="1" dirty="0">
                <a:latin typeface="Palatino Linotype" pitchFamily="18" charset="0"/>
              </a:rPr>
              <a:t>Paralel Ölçülendirme (</a:t>
            </a:r>
            <a:r>
              <a:rPr lang="tr-TR" sz="2800" b="1" i="1" dirty="0" err="1">
                <a:latin typeface="Palatino Linotype" pitchFamily="18" charset="0"/>
              </a:rPr>
              <a:t>Dimbaseline</a:t>
            </a:r>
            <a:r>
              <a:rPr lang="tr-TR" sz="2800" b="1" i="1" dirty="0">
                <a:latin typeface="Palatino Linotype" pitchFamily="18" charset="0"/>
              </a:rPr>
              <a:t>- </a:t>
            </a:r>
            <a:r>
              <a:rPr lang="tr-TR" sz="2800" b="1" i="1" dirty="0" err="1">
                <a:latin typeface="Palatino Linotype" pitchFamily="18" charset="0"/>
              </a:rPr>
              <a:t>Baseline</a:t>
            </a:r>
            <a:r>
              <a:rPr lang="tr-TR" sz="2800" b="1" i="1" dirty="0">
                <a:latin typeface="Palatino Linotype" pitchFamily="18" charset="0"/>
              </a:rPr>
              <a:t>)</a:t>
            </a:r>
            <a:endParaRPr lang="tr-TR" sz="2800" b="1" dirty="0">
              <a:latin typeface="Palatino Linotype"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869811"/>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1593643" y="797803"/>
            <a:ext cx="6002694"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smtClean="0">
                <a:latin typeface="Palatino Linotype" pitchFamily="18" charset="0"/>
              </a:rPr>
              <a:t>Dimbaseline</a:t>
            </a:r>
            <a:r>
              <a:rPr lang="tr-TR" sz="2400" b="1" dirty="0" smtClean="0">
                <a:latin typeface="Palatino Linotype" pitchFamily="18" charset="0"/>
              </a:rPr>
              <a:t>  veya </a:t>
            </a:r>
            <a:r>
              <a:rPr lang="tr-TR" sz="2400" b="1" dirty="0" err="1" smtClean="0">
                <a:latin typeface="Palatino Linotype" pitchFamily="18" charset="0"/>
              </a:rPr>
              <a:t>Dba</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a:latin typeface="Palatino Linotype" pitchFamily="18" charset="0"/>
              </a:rPr>
              <a:t> </a:t>
            </a:r>
            <a:r>
              <a:rPr lang="tr-TR" sz="2400" b="1" dirty="0" smtClean="0">
                <a:latin typeface="Palatino Linotype" pitchFamily="18" charset="0"/>
              </a:rPr>
              <a:t>-</a:t>
            </a:r>
            <a:r>
              <a:rPr lang="tr-TR" sz="2400" b="1" dirty="0" err="1" smtClean="0">
                <a:latin typeface="Palatino Linotype" pitchFamily="18" charset="0"/>
              </a:rPr>
              <a:t>Baseline</a:t>
            </a:r>
            <a:endParaRPr lang="tr-TR" sz="2400" b="1" dirty="0">
              <a:latin typeface="Palatino Linotype" pitchFamily="18" charset="0"/>
            </a:endParaRPr>
          </a:p>
        </p:txBody>
      </p:sp>
      <p:pic>
        <p:nvPicPr>
          <p:cNvPr id="9" name="Resim 8"/>
          <p:cNvPicPr/>
          <p:nvPr/>
        </p:nvPicPr>
        <p:blipFill>
          <a:blip r:embed="rId3"/>
          <a:stretch>
            <a:fillRect/>
          </a:stretch>
        </p:blipFill>
        <p:spPr>
          <a:xfrm>
            <a:off x="7524282" y="217492"/>
            <a:ext cx="576110" cy="422359"/>
          </a:xfrm>
          <a:prstGeom prst="rect">
            <a:avLst/>
          </a:prstGeom>
        </p:spPr>
      </p:pic>
      <p:sp>
        <p:nvSpPr>
          <p:cNvPr id="2" name="Dikdörtgen 1"/>
          <p:cNvSpPr/>
          <p:nvPr/>
        </p:nvSpPr>
        <p:spPr>
          <a:xfrm>
            <a:off x="77276" y="1634024"/>
            <a:ext cx="8959220" cy="1938992"/>
          </a:xfrm>
          <a:prstGeom prst="rect">
            <a:avLst/>
          </a:prstGeom>
        </p:spPr>
        <p:txBody>
          <a:bodyPr wrap="square">
            <a:spAutoFit/>
          </a:bodyPr>
          <a:lstStyle/>
          <a:p>
            <a:pPr algn="just"/>
            <a:r>
              <a:rPr lang="tr-TR" sz="2000" dirty="0" smtClean="0">
                <a:latin typeface="Palatino Linotype" pitchFamily="18" charset="0"/>
              </a:rPr>
              <a:t>Bir </a:t>
            </a:r>
            <a:r>
              <a:rPr lang="tr-TR" sz="2000" dirty="0">
                <a:latin typeface="Palatino Linotype" pitchFamily="18" charset="0"/>
              </a:rPr>
              <a:t>önceki </a:t>
            </a:r>
            <a:r>
              <a:rPr lang="tr-TR" sz="2000" b="1" dirty="0" err="1">
                <a:latin typeface="Palatino Linotype" pitchFamily="18" charset="0"/>
              </a:rPr>
              <a:t>Linear</a:t>
            </a:r>
            <a:r>
              <a:rPr lang="tr-TR" sz="2000" b="1" dirty="0">
                <a:latin typeface="Palatino Linotype" pitchFamily="18" charset="0"/>
              </a:rPr>
              <a:t> </a:t>
            </a:r>
            <a:r>
              <a:rPr lang="tr-TR" sz="2000" dirty="0">
                <a:latin typeface="Palatino Linotype" pitchFamily="18" charset="0"/>
              </a:rPr>
              <a:t>(</a:t>
            </a:r>
            <a:r>
              <a:rPr lang="tr-TR" sz="2000" i="1" dirty="0">
                <a:latin typeface="Palatino Linotype" pitchFamily="18" charset="0"/>
              </a:rPr>
              <a:t>Doğrusal</a:t>
            </a:r>
            <a:r>
              <a:rPr lang="tr-TR" sz="2000" dirty="0">
                <a:latin typeface="Palatino Linotype" pitchFamily="18" charset="0"/>
              </a:rPr>
              <a:t>), </a:t>
            </a:r>
            <a:r>
              <a:rPr lang="tr-TR" sz="2000" b="1" dirty="0" err="1">
                <a:latin typeface="Palatino Linotype" pitchFamily="18" charset="0"/>
              </a:rPr>
              <a:t>Angular</a:t>
            </a:r>
            <a:r>
              <a:rPr lang="tr-TR" sz="2000" b="1" dirty="0">
                <a:latin typeface="Palatino Linotype" pitchFamily="18" charset="0"/>
              </a:rPr>
              <a:t> </a:t>
            </a:r>
            <a:r>
              <a:rPr lang="tr-TR" sz="2000" dirty="0">
                <a:latin typeface="Palatino Linotype" pitchFamily="18" charset="0"/>
              </a:rPr>
              <a:t>(</a:t>
            </a:r>
            <a:r>
              <a:rPr lang="tr-TR" sz="2000" i="1" dirty="0" err="1">
                <a:latin typeface="Palatino Linotype" pitchFamily="18" charset="0"/>
              </a:rPr>
              <a:t>Açısal</a:t>
            </a:r>
            <a:r>
              <a:rPr lang="tr-TR" sz="2000" dirty="0">
                <a:latin typeface="Palatino Linotype" pitchFamily="18" charset="0"/>
              </a:rPr>
              <a:t>) ya da </a:t>
            </a:r>
            <a:r>
              <a:rPr lang="tr-TR" sz="2000" b="1" dirty="0" err="1">
                <a:latin typeface="Palatino Linotype" pitchFamily="18" charset="0"/>
              </a:rPr>
              <a:t>Ordinate</a:t>
            </a:r>
            <a:r>
              <a:rPr lang="tr-TR" sz="2000" b="1" dirty="0">
                <a:latin typeface="Palatino Linotype" pitchFamily="18" charset="0"/>
              </a:rPr>
              <a:t> </a:t>
            </a:r>
            <a:r>
              <a:rPr lang="tr-TR" sz="2000" dirty="0">
                <a:latin typeface="Palatino Linotype" pitchFamily="18" charset="0"/>
              </a:rPr>
              <a:t>(</a:t>
            </a:r>
            <a:r>
              <a:rPr lang="tr-TR" sz="2000" i="1" dirty="0">
                <a:latin typeface="Palatino Linotype" pitchFamily="18" charset="0"/>
              </a:rPr>
              <a:t>Ordinat</a:t>
            </a:r>
            <a:r>
              <a:rPr lang="tr-TR" sz="2000" dirty="0">
                <a:latin typeface="Palatino Linotype" pitchFamily="18" charset="0"/>
              </a:rPr>
              <a:t>-</a:t>
            </a:r>
            <a:r>
              <a:rPr lang="tr-TR" sz="2000" i="1" dirty="0">
                <a:latin typeface="Palatino Linotype" pitchFamily="18" charset="0"/>
              </a:rPr>
              <a:t>Merkezi</a:t>
            </a:r>
            <a:r>
              <a:rPr lang="tr-TR" sz="2000" dirty="0">
                <a:latin typeface="Palatino Linotype" pitchFamily="18" charset="0"/>
              </a:rPr>
              <a:t>) ölçülendirmelerin başlangıç noktasını kendi başlangıcı olarak alan ve aldığı ölçülendirmelerin özelliklerini devam ettiren bir ölçülendirme komutudur. İlk boyut ölçülendirildikten sonra </a:t>
            </a:r>
            <a:r>
              <a:rPr lang="tr-TR" sz="2000" b="1" dirty="0">
                <a:latin typeface="Palatino Linotype" pitchFamily="18" charset="0"/>
              </a:rPr>
              <a:t>“_</a:t>
            </a:r>
            <a:r>
              <a:rPr lang="tr-TR" sz="2000" b="1" dirty="0" err="1">
                <a:latin typeface="Palatino Linotype" pitchFamily="18" charset="0"/>
              </a:rPr>
              <a:t>dimbaseline</a:t>
            </a:r>
            <a:r>
              <a:rPr lang="tr-TR" sz="2000" b="1" dirty="0">
                <a:latin typeface="Palatino Linotype" pitchFamily="18" charset="0"/>
              </a:rPr>
              <a:t>” </a:t>
            </a:r>
            <a:r>
              <a:rPr lang="tr-TR" sz="2000" dirty="0">
                <a:latin typeface="Palatino Linotype" pitchFamily="18" charset="0"/>
              </a:rPr>
              <a:t>komutu girilince diğer boyutları referans noktasını yeniden seçmeden ölçülendirmeye devam eder.</a:t>
            </a:r>
          </a:p>
        </p:txBody>
      </p:sp>
      <p:pic>
        <p:nvPicPr>
          <p:cNvPr id="13" name="Resim 12"/>
          <p:cNvPicPr/>
          <p:nvPr/>
        </p:nvPicPr>
        <p:blipFill>
          <a:blip r:embed="rId4">
            <a:extLst>
              <a:ext uri="{28A0092B-C50C-407E-A947-70E740481C1C}">
                <a14:useLocalDpi xmlns:a14="http://schemas.microsoft.com/office/drawing/2010/main" val="0"/>
              </a:ext>
            </a:extLst>
          </a:blip>
          <a:srcRect/>
          <a:stretch>
            <a:fillRect/>
          </a:stretch>
        </p:blipFill>
        <p:spPr bwMode="auto">
          <a:xfrm>
            <a:off x="1907704" y="3356992"/>
            <a:ext cx="5328592" cy="3340224"/>
          </a:xfrm>
          <a:prstGeom prst="rect">
            <a:avLst/>
          </a:prstGeom>
          <a:noFill/>
          <a:ln>
            <a:noFill/>
          </a:ln>
        </p:spPr>
      </p:pic>
    </p:spTree>
    <p:extLst>
      <p:ext uri="{BB962C8B-B14F-4D97-AF65-F5344CB8AC3E}">
        <p14:creationId xmlns:p14="http://schemas.microsoft.com/office/powerpoint/2010/main" val="2993304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7276" y="116632"/>
            <a:ext cx="7693132" cy="523220"/>
          </a:xfrm>
          <a:prstGeom prst="rect">
            <a:avLst/>
          </a:prstGeom>
        </p:spPr>
        <p:txBody>
          <a:bodyPr wrap="none">
            <a:spAutoFit/>
          </a:bodyPr>
          <a:lstStyle/>
          <a:p>
            <a:r>
              <a:rPr lang="tr-TR" sz="2800" b="1" i="1" dirty="0" smtClean="0">
                <a:latin typeface="Palatino Linotype" pitchFamily="18" charset="0"/>
              </a:rPr>
              <a:t>Sürekli </a:t>
            </a:r>
            <a:r>
              <a:rPr lang="tr-TR" sz="2800" b="1" i="1" dirty="0">
                <a:latin typeface="Palatino Linotype" pitchFamily="18" charset="0"/>
              </a:rPr>
              <a:t>Ölçülendirme </a:t>
            </a:r>
            <a:r>
              <a:rPr lang="tr-TR" sz="2800" b="1" i="1" dirty="0" smtClean="0">
                <a:latin typeface="Palatino Linotype" pitchFamily="18" charset="0"/>
              </a:rPr>
              <a:t>(</a:t>
            </a:r>
            <a:r>
              <a:rPr lang="en-GB" sz="2800" b="1" i="1" dirty="0" err="1">
                <a:latin typeface="Palatino Linotype" pitchFamily="18" charset="0"/>
              </a:rPr>
              <a:t>Dimcontınue</a:t>
            </a:r>
            <a:r>
              <a:rPr lang="en-GB" sz="2800" b="1" i="1" dirty="0">
                <a:latin typeface="Palatino Linotype" pitchFamily="18" charset="0"/>
              </a:rPr>
              <a:t>- Continue</a:t>
            </a:r>
            <a:r>
              <a:rPr lang="tr-TR" sz="2800" b="1" i="1" dirty="0" smtClean="0">
                <a:latin typeface="Palatino Linotype" pitchFamily="18" charset="0"/>
              </a:rPr>
              <a:t>)</a:t>
            </a:r>
            <a:endParaRPr lang="tr-TR" sz="2800" b="1" dirty="0">
              <a:latin typeface="Palatino Linotype" pitchFamily="18"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869811"/>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Dikdörtgen 7"/>
          <p:cNvSpPr/>
          <p:nvPr/>
        </p:nvSpPr>
        <p:spPr>
          <a:xfrm>
            <a:off x="1593643" y="797803"/>
            <a:ext cx="6002694"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a:latin typeface="Palatino Linotype" pitchFamily="18" charset="0"/>
              </a:rPr>
              <a:t>Dimcontinue</a:t>
            </a:r>
            <a:r>
              <a:rPr lang="tr-TR" sz="2400" b="1" dirty="0">
                <a:latin typeface="Palatino Linotype" pitchFamily="18" charset="0"/>
              </a:rPr>
              <a:t>  </a:t>
            </a:r>
            <a:r>
              <a:rPr lang="tr-TR" sz="2400" b="1" dirty="0" smtClean="0">
                <a:latin typeface="Palatino Linotype" pitchFamily="18" charset="0"/>
              </a:rPr>
              <a:t>veya </a:t>
            </a:r>
            <a:r>
              <a:rPr lang="tr-TR" sz="2400" b="1" dirty="0" err="1" smtClean="0">
                <a:latin typeface="Palatino Linotype" pitchFamily="18" charset="0"/>
              </a:rPr>
              <a:t>Dco</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a:latin typeface="Palatino Linotype" pitchFamily="18" charset="0"/>
              </a:rPr>
              <a:t> </a:t>
            </a:r>
            <a:r>
              <a:rPr lang="tr-TR" sz="2400" b="1" dirty="0" smtClean="0">
                <a:latin typeface="Palatino Linotype" pitchFamily="18" charset="0"/>
              </a:rPr>
              <a:t>- </a:t>
            </a:r>
            <a:r>
              <a:rPr lang="tr-TR" sz="2400" b="1" dirty="0" err="1" smtClean="0">
                <a:latin typeface="Palatino Linotype" pitchFamily="18" charset="0"/>
              </a:rPr>
              <a:t>Continue</a:t>
            </a:r>
            <a:endParaRPr lang="tr-TR" sz="2400" b="1" dirty="0">
              <a:latin typeface="Palatino Linotype" pitchFamily="18" charset="0"/>
            </a:endParaRPr>
          </a:p>
        </p:txBody>
      </p:sp>
      <p:pic>
        <p:nvPicPr>
          <p:cNvPr id="9" name="Resim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3504782"/>
            <a:ext cx="4032448" cy="3092569"/>
          </a:xfrm>
          <a:prstGeom prst="rect">
            <a:avLst/>
          </a:prstGeom>
          <a:noFill/>
          <a:ln>
            <a:noFill/>
          </a:ln>
        </p:spPr>
      </p:pic>
      <p:sp>
        <p:nvSpPr>
          <p:cNvPr id="2" name="Dikdörtgen 1"/>
          <p:cNvSpPr/>
          <p:nvPr/>
        </p:nvSpPr>
        <p:spPr>
          <a:xfrm>
            <a:off x="22990" y="1565791"/>
            <a:ext cx="9121010" cy="1938992"/>
          </a:xfrm>
          <a:prstGeom prst="rect">
            <a:avLst/>
          </a:prstGeom>
        </p:spPr>
        <p:txBody>
          <a:bodyPr wrap="square">
            <a:spAutoFit/>
          </a:bodyPr>
          <a:lstStyle/>
          <a:p>
            <a:pPr algn="just"/>
            <a:r>
              <a:rPr lang="tr-TR" sz="2000" dirty="0">
                <a:latin typeface="Palatino Linotype" pitchFamily="18" charset="0"/>
              </a:rPr>
              <a:t>Komut çalıştırıldığında son yapılan ölçülendirme öğesi temel alınarak ölçülendirmeye devam edilir. Son ölçü öğesinin ikinci uzantı çizgisi yapılan ölçülendirmenin birinci uzantı çizgisi olur. Eğer son yapılan ölçülendirme ile değil de bir başka ölçülendirmenin ardından ölçülendirmeye devam edilmek isteniyorsa komuta boş ‘‘ENTER’’ la cevap vermemiz ve istediğimiz ölçü çizgisini tıklamamız gerekecektir. </a:t>
            </a:r>
          </a:p>
        </p:txBody>
      </p:sp>
    </p:spTree>
    <p:extLst>
      <p:ext uri="{BB962C8B-B14F-4D97-AF65-F5344CB8AC3E}">
        <p14:creationId xmlns:p14="http://schemas.microsoft.com/office/powerpoint/2010/main" val="6439674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44624"/>
            <a:ext cx="3526928" cy="523220"/>
          </a:xfrm>
          <a:prstGeom prst="rect">
            <a:avLst/>
          </a:prstGeom>
        </p:spPr>
        <p:txBody>
          <a:bodyPr wrap="none">
            <a:spAutoFit/>
          </a:bodyPr>
          <a:lstStyle/>
          <a:p>
            <a:r>
              <a:rPr lang="tr-TR" sz="2800" b="1" dirty="0">
                <a:latin typeface="Palatino Linotype" pitchFamily="18" charset="0"/>
              </a:rPr>
              <a:t>Ölçüleri Düzenleme</a:t>
            </a:r>
          </a:p>
        </p:txBody>
      </p:sp>
      <p:pic>
        <p:nvPicPr>
          <p:cNvPr id="5" name="Resim 4"/>
          <p:cNvPicPr/>
          <p:nvPr/>
        </p:nvPicPr>
        <p:blipFill>
          <a:blip r:embed="rId2"/>
          <a:stretch>
            <a:fillRect/>
          </a:stretch>
        </p:blipFill>
        <p:spPr>
          <a:xfrm>
            <a:off x="251520" y="764704"/>
            <a:ext cx="3310904" cy="5976664"/>
          </a:xfrm>
          <a:prstGeom prst="rect">
            <a:avLst/>
          </a:prstGeom>
        </p:spPr>
      </p:pic>
      <p:sp>
        <p:nvSpPr>
          <p:cNvPr id="6" name="Dikdörtgen 5"/>
          <p:cNvSpPr/>
          <p:nvPr/>
        </p:nvSpPr>
        <p:spPr>
          <a:xfrm>
            <a:off x="3995936" y="777768"/>
            <a:ext cx="4572000" cy="4401205"/>
          </a:xfrm>
          <a:prstGeom prst="rect">
            <a:avLst/>
          </a:prstGeom>
        </p:spPr>
        <p:txBody>
          <a:bodyPr>
            <a:spAutoFit/>
          </a:bodyPr>
          <a:lstStyle/>
          <a:p>
            <a:pPr algn="just"/>
            <a:r>
              <a:rPr lang="tr-TR" sz="2000" dirty="0">
                <a:latin typeface="Palatino Linotype" pitchFamily="18" charset="0"/>
              </a:rPr>
              <a:t>Bir ölçülendirme işleminde kullanılan elemanların özelliklerinin </a:t>
            </a:r>
            <a:r>
              <a:rPr lang="tr-TR" sz="2000" dirty="0" smtClean="0">
                <a:latin typeface="Palatino Linotype" pitchFamily="18" charset="0"/>
              </a:rPr>
              <a:t>değiştirilmesi, </a:t>
            </a:r>
            <a:r>
              <a:rPr lang="tr-TR" sz="2000" i="1" dirty="0" err="1">
                <a:latin typeface="Palatino Linotype" pitchFamily="18" charset="0"/>
              </a:rPr>
              <a:t>Modify</a:t>
            </a:r>
            <a:r>
              <a:rPr lang="tr-TR" sz="2000" i="1" dirty="0">
                <a:latin typeface="Palatino Linotype" pitchFamily="18" charset="0"/>
              </a:rPr>
              <a:t> </a:t>
            </a:r>
            <a:r>
              <a:rPr lang="tr-TR" sz="2000" i="1" dirty="0" err="1">
                <a:latin typeface="Palatino Linotype" pitchFamily="18" charset="0"/>
              </a:rPr>
              <a:t>Dimension</a:t>
            </a:r>
            <a:r>
              <a:rPr lang="tr-TR" sz="2000" i="1" dirty="0">
                <a:latin typeface="Palatino Linotype" pitchFamily="18" charset="0"/>
              </a:rPr>
              <a:t> </a:t>
            </a:r>
            <a:r>
              <a:rPr lang="tr-TR" sz="2000" dirty="0">
                <a:latin typeface="Palatino Linotype" pitchFamily="18" charset="0"/>
              </a:rPr>
              <a:t>diyalog kutusu kullanılarak yapılır. Düzenlenecek bir çizim öğesi olarak bir ölçülendirme elemanı seçildiğinde </a:t>
            </a:r>
            <a:r>
              <a:rPr lang="tr-TR" sz="2000" i="1" dirty="0" err="1">
                <a:latin typeface="Palatino Linotype" pitchFamily="18" charset="0"/>
              </a:rPr>
              <a:t>Modify</a:t>
            </a:r>
            <a:r>
              <a:rPr lang="tr-TR" sz="2000" i="1" dirty="0">
                <a:latin typeface="Palatino Linotype" pitchFamily="18" charset="0"/>
              </a:rPr>
              <a:t> </a:t>
            </a:r>
            <a:r>
              <a:rPr lang="tr-TR" sz="2000" i="1" dirty="0" err="1">
                <a:latin typeface="Palatino Linotype" pitchFamily="18" charset="0"/>
              </a:rPr>
              <a:t>Dimension</a:t>
            </a:r>
            <a:r>
              <a:rPr lang="tr-TR" sz="2000" i="1" dirty="0">
                <a:latin typeface="Palatino Linotype" pitchFamily="18" charset="0"/>
              </a:rPr>
              <a:t> </a:t>
            </a:r>
            <a:r>
              <a:rPr lang="tr-TR" sz="2000" dirty="0">
                <a:latin typeface="Palatino Linotype" pitchFamily="18" charset="0"/>
              </a:rPr>
              <a:t>diyalog kutusu görüntülenir.</a:t>
            </a:r>
          </a:p>
          <a:p>
            <a:pPr algn="just"/>
            <a:r>
              <a:rPr lang="tr-TR" sz="2000" dirty="0">
                <a:latin typeface="Palatino Linotype" pitchFamily="18" charset="0"/>
              </a:rPr>
              <a:t> </a:t>
            </a:r>
          </a:p>
          <a:p>
            <a:pPr algn="just"/>
            <a:r>
              <a:rPr lang="tr-TR" sz="2000" dirty="0">
                <a:latin typeface="Palatino Linotype" pitchFamily="18" charset="0"/>
              </a:rPr>
              <a:t>Bu diyalog kutusunu kullanarak veya </a:t>
            </a:r>
            <a:r>
              <a:rPr lang="tr-TR" sz="2000" dirty="0" err="1">
                <a:latin typeface="Palatino Linotype" pitchFamily="18" charset="0"/>
              </a:rPr>
              <a:t>Dimension</a:t>
            </a:r>
            <a:r>
              <a:rPr lang="tr-TR" sz="2000" dirty="0">
                <a:latin typeface="Palatino Linotype" pitchFamily="18" charset="0"/>
              </a:rPr>
              <a:t> </a:t>
            </a:r>
            <a:r>
              <a:rPr lang="tr-TR" sz="2000" dirty="0" err="1">
                <a:latin typeface="Palatino Linotype" pitchFamily="18" charset="0"/>
              </a:rPr>
              <a:t>Edit</a:t>
            </a:r>
            <a:r>
              <a:rPr lang="tr-TR" sz="2000" dirty="0">
                <a:latin typeface="Palatino Linotype" pitchFamily="18" charset="0"/>
              </a:rPr>
              <a:t>, </a:t>
            </a:r>
            <a:r>
              <a:rPr lang="tr-TR" sz="2000" dirty="0" err="1">
                <a:latin typeface="Palatino Linotype" pitchFamily="18" charset="0"/>
              </a:rPr>
              <a:t>Dimension</a:t>
            </a:r>
            <a:r>
              <a:rPr lang="tr-TR" sz="2000" dirty="0">
                <a:latin typeface="Palatino Linotype" pitchFamily="18" charset="0"/>
              </a:rPr>
              <a:t> </a:t>
            </a:r>
            <a:r>
              <a:rPr lang="tr-TR" sz="2000" dirty="0" err="1">
                <a:latin typeface="Palatino Linotype" pitchFamily="18" charset="0"/>
              </a:rPr>
              <a:t>Text</a:t>
            </a:r>
            <a:r>
              <a:rPr lang="tr-TR" sz="2000" dirty="0">
                <a:latin typeface="Palatino Linotype" pitchFamily="18" charset="0"/>
              </a:rPr>
              <a:t> </a:t>
            </a:r>
            <a:r>
              <a:rPr lang="tr-TR" sz="2000" dirty="0" err="1">
                <a:latin typeface="Palatino Linotype" pitchFamily="18" charset="0"/>
              </a:rPr>
              <a:t>Edit</a:t>
            </a:r>
            <a:r>
              <a:rPr lang="tr-TR" sz="2000" dirty="0">
                <a:latin typeface="Palatino Linotype" pitchFamily="18" charset="0"/>
              </a:rPr>
              <a:t> ve </a:t>
            </a:r>
            <a:r>
              <a:rPr lang="tr-TR" sz="2000" dirty="0" err="1">
                <a:latin typeface="Palatino Linotype" pitchFamily="18" charset="0"/>
              </a:rPr>
              <a:t>Dimension</a:t>
            </a:r>
            <a:r>
              <a:rPr lang="tr-TR" sz="2000" dirty="0">
                <a:latin typeface="Palatino Linotype" pitchFamily="18" charset="0"/>
              </a:rPr>
              <a:t> Update seçeneklerini kullanarak yapılmış ölçülendirmeler üzerinde değişiklikler yapılabilir</a:t>
            </a:r>
          </a:p>
        </p:txBody>
      </p:sp>
    </p:spTree>
    <p:extLst>
      <p:ext uri="{BB962C8B-B14F-4D97-AF65-F5344CB8AC3E}">
        <p14:creationId xmlns:p14="http://schemas.microsoft.com/office/powerpoint/2010/main" val="3615908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79512" y="116632"/>
            <a:ext cx="4304383" cy="461665"/>
          </a:xfrm>
          <a:prstGeom prst="rect">
            <a:avLst/>
          </a:prstGeom>
        </p:spPr>
        <p:txBody>
          <a:bodyPr wrap="none">
            <a:spAutoFit/>
          </a:bodyPr>
          <a:lstStyle/>
          <a:p>
            <a:r>
              <a:rPr lang="tr-TR" sz="2400" b="1" i="1" dirty="0">
                <a:latin typeface="Palatino Linotype" pitchFamily="18" charset="0"/>
              </a:rPr>
              <a:t>Ölçü Geometrisini Düzenleme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620688"/>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593643" y="548680"/>
            <a:ext cx="6002694"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a:latin typeface="Palatino Linotype" pitchFamily="18" charset="0"/>
              </a:rPr>
              <a:t>Dimedit</a:t>
            </a:r>
            <a:r>
              <a:rPr lang="tr-TR" sz="2400" b="1" dirty="0">
                <a:latin typeface="Palatino Linotype" pitchFamily="18" charset="0"/>
              </a:rPr>
              <a:t>  </a:t>
            </a:r>
            <a:r>
              <a:rPr lang="tr-TR" sz="2400" b="1" dirty="0" smtClean="0">
                <a:latin typeface="Palatino Linotype" pitchFamily="18" charset="0"/>
              </a:rPr>
              <a:t>veya </a:t>
            </a:r>
            <a:r>
              <a:rPr lang="tr-TR" sz="2400" b="1" dirty="0" err="1" smtClean="0">
                <a:latin typeface="Palatino Linotype" pitchFamily="18" charset="0"/>
              </a:rPr>
              <a:t>Ded</a:t>
            </a:r>
            <a:endParaRPr lang="tr-TR" sz="2400" b="1" dirty="0">
              <a:latin typeface="Palatino Linotype" pitchFamily="18" charset="0"/>
            </a:endParaRPr>
          </a:p>
          <a:p>
            <a:r>
              <a:rPr lang="tr-TR" sz="2400" b="1" dirty="0" err="1" smtClean="0">
                <a:latin typeface="Palatino Linotype" pitchFamily="18" charset="0"/>
              </a:rPr>
              <a:t>Annotate</a:t>
            </a:r>
            <a:r>
              <a:rPr lang="en-GB" sz="2400" b="1" dirty="0" smtClean="0">
                <a:latin typeface="Palatino Linotype" pitchFamily="18" charset="0"/>
              </a:rPr>
              <a:t>- Dimension</a:t>
            </a:r>
            <a:r>
              <a:rPr lang="tr-TR" sz="2400" b="1" dirty="0">
                <a:latin typeface="Palatino Linotype" pitchFamily="18" charset="0"/>
              </a:rPr>
              <a:t> </a:t>
            </a:r>
            <a:r>
              <a:rPr lang="tr-TR" sz="2400" b="1" dirty="0" smtClean="0">
                <a:latin typeface="Palatino Linotype" pitchFamily="18" charset="0"/>
              </a:rPr>
              <a:t>- </a:t>
            </a:r>
            <a:r>
              <a:rPr lang="tr-TR" sz="2400" b="1" dirty="0" err="1" smtClean="0">
                <a:latin typeface="Palatino Linotype" pitchFamily="18" charset="0"/>
              </a:rPr>
              <a:t>Edit</a:t>
            </a:r>
            <a:endParaRPr lang="tr-TR" sz="2400" b="1" dirty="0">
              <a:latin typeface="Palatino Linotype" pitchFamily="18" charset="0"/>
            </a:endParaRPr>
          </a:p>
        </p:txBody>
      </p:sp>
      <p:sp>
        <p:nvSpPr>
          <p:cNvPr id="8" name="Dikdörtgen 7"/>
          <p:cNvSpPr/>
          <p:nvPr/>
        </p:nvSpPr>
        <p:spPr>
          <a:xfrm>
            <a:off x="47688" y="1268760"/>
            <a:ext cx="7764672" cy="923330"/>
          </a:xfrm>
          <a:prstGeom prst="rect">
            <a:avLst/>
          </a:prstGeom>
        </p:spPr>
        <p:txBody>
          <a:bodyPr wrap="square">
            <a:spAutoFit/>
          </a:bodyPr>
          <a:lstStyle/>
          <a:p>
            <a:r>
              <a:rPr lang="en-US" i="1" dirty="0">
                <a:latin typeface="Palatino Linotype" pitchFamily="18" charset="0"/>
              </a:rPr>
              <a:t>Command: </a:t>
            </a:r>
            <a:r>
              <a:rPr lang="en-US" i="1" dirty="0" err="1">
                <a:latin typeface="Palatino Linotype" pitchFamily="18" charset="0"/>
              </a:rPr>
              <a:t>ded</a:t>
            </a:r>
            <a:endParaRPr lang="en-US" i="1" dirty="0">
              <a:latin typeface="Palatino Linotype" pitchFamily="18" charset="0"/>
            </a:endParaRPr>
          </a:p>
          <a:p>
            <a:r>
              <a:rPr lang="en-US" i="1" dirty="0">
                <a:latin typeface="Palatino Linotype" pitchFamily="18" charset="0"/>
              </a:rPr>
              <a:t>DIMEDIT</a:t>
            </a:r>
          </a:p>
          <a:p>
            <a:r>
              <a:rPr lang="en-US" i="1" dirty="0">
                <a:latin typeface="Palatino Linotype" pitchFamily="18" charset="0"/>
              </a:rPr>
              <a:t>Enter type of dimension editing [Home/New/Rotate/Oblique] &lt;Home&gt;:</a:t>
            </a:r>
            <a:endParaRPr lang="tr-TR" i="1" dirty="0">
              <a:latin typeface="Palatino Linotype" pitchFamily="18" charset="0"/>
            </a:endParaRPr>
          </a:p>
        </p:txBody>
      </p:sp>
      <p:sp>
        <p:nvSpPr>
          <p:cNvPr id="9" name="Dikdörtgen 8"/>
          <p:cNvSpPr/>
          <p:nvPr/>
        </p:nvSpPr>
        <p:spPr>
          <a:xfrm>
            <a:off x="47688" y="2204864"/>
            <a:ext cx="8988808" cy="4708981"/>
          </a:xfrm>
          <a:prstGeom prst="rect">
            <a:avLst/>
          </a:prstGeom>
        </p:spPr>
        <p:txBody>
          <a:bodyPr wrap="square">
            <a:spAutoFit/>
          </a:bodyPr>
          <a:lstStyle/>
          <a:p>
            <a:pPr algn="just"/>
            <a:r>
              <a:rPr lang="tr-TR" sz="1500" dirty="0">
                <a:latin typeface="Palatino Linotype" pitchFamily="18" charset="0"/>
              </a:rPr>
              <a:t>• </a:t>
            </a:r>
            <a:r>
              <a:rPr lang="tr-TR" sz="1500" b="1" i="1" dirty="0">
                <a:latin typeface="Palatino Linotype" pitchFamily="18" charset="0"/>
              </a:rPr>
              <a:t>[Home</a:t>
            </a:r>
            <a:r>
              <a:rPr lang="tr-TR" sz="1500" b="1" i="1" dirty="0" smtClean="0">
                <a:latin typeface="Palatino Linotype" pitchFamily="18" charset="0"/>
              </a:rPr>
              <a:t>]; </a:t>
            </a:r>
            <a:r>
              <a:rPr lang="tr-TR" sz="1500" dirty="0" smtClean="0">
                <a:latin typeface="Palatino Linotype" pitchFamily="18" charset="0"/>
              </a:rPr>
              <a:t>Bir </a:t>
            </a:r>
            <a:r>
              <a:rPr lang="tr-TR" sz="1500" dirty="0">
                <a:latin typeface="Palatino Linotype" pitchFamily="18" charset="0"/>
              </a:rPr>
              <a:t>ölçülendirme öğesindeki ölçü yazısının konumu veya doğrultusu değiştirildikten sonra tekrar orijinal haline dönmesi istenirse bu seçenek kullanılır. </a:t>
            </a:r>
            <a:r>
              <a:rPr lang="tr-TR" sz="1500" dirty="0" smtClean="0">
                <a:latin typeface="Palatino Linotype" pitchFamily="18" charset="0"/>
              </a:rPr>
              <a:t>Bilgisayarı </a:t>
            </a:r>
            <a:r>
              <a:rPr lang="tr-TR" sz="1500" dirty="0">
                <a:latin typeface="Palatino Linotype" pitchFamily="18" charset="0"/>
              </a:rPr>
              <a:t>veya programı kapatıp, açsak, arada başka işlemler dahi yapsak yine </a:t>
            </a:r>
            <a:r>
              <a:rPr lang="tr-TR" sz="1500" b="1" i="1" dirty="0" err="1">
                <a:latin typeface="Palatino Linotype" pitchFamily="18" charset="0"/>
              </a:rPr>
              <a:t>home</a:t>
            </a:r>
            <a:r>
              <a:rPr lang="tr-TR" sz="1500" b="1" i="1" dirty="0">
                <a:latin typeface="Palatino Linotype" pitchFamily="18" charset="0"/>
              </a:rPr>
              <a:t> </a:t>
            </a:r>
            <a:r>
              <a:rPr lang="tr-TR" sz="1500" dirty="0">
                <a:latin typeface="Palatino Linotype" pitchFamily="18" charset="0"/>
              </a:rPr>
              <a:t>komutunu kullanabiliriz.</a:t>
            </a:r>
          </a:p>
          <a:p>
            <a:pPr algn="just"/>
            <a:r>
              <a:rPr lang="tr-TR" sz="1500" dirty="0">
                <a:latin typeface="Palatino Linotype" pitchFamily="18" charset="0"/>
              </a:rPr>
              <a:t> </a:t>
            </a:r>
          </a:p>
          <a:p>
            <a:pPr algn="just"/>
            <a:r>
              <a:rPr lang="tr-TR" sz="1500" dirty="0">
                <a:latin typeface="Palatino Linotype" pitchFamily="18" charset="0"/>
              </a:rPr>
              <a:t>• </a:t>
            </a:r>
            <a:r>
              <a:rPr lang="tr-TR" sz="1500" b="1" i="1" dirty="0">
                <a:latin typeface="Palatino Linotype" pitchFamily="18" charset="0"/>
              </a:rPr>
              <a:t>[New</a:t>
            </a:r>
            <a:r>
              <a:rPr lang="tr-TR" sz="1500" b="1" i="1" dirty="0" smtClean="0">
                <a:latin typeface="Palatino Linotype" pitchFamily="18" charset="0"/>
              </a:rPr>
              <a:t>]; </a:t>
            </a:r>
            <a:r>
              <a:rPr lang="tr-TR" sz="1500" dirty="0" smtClean="0">
                <a:latin typeface="Palatino Linotype" pitchFamily="18" charset="0"/>
              </a:rPr>
              <a:t>Bu </a:t>
            </a:r>
            <a:r>
              <a:rPr lang="tr-TR" sz="1500" dirty="0">
                <a:latin typeface="Palatino Linotype" pitchFamily="18" charset="0"/>
              </a:rPr>
              <a:t>seçenek alındığında MTEXT komutundaki gibi aşağıdaki </a:t>
            </a:r>
            <a:r>
              <a:rPr lang="tr-TR" sz="1500" i="1" dirty="0">
                <a:latin typeface="Palatino Linotype" pitchFamily="18" charset="0"/>
              </a:rPr>
              <a:t>“</a:t>
            </a:r>
            <a:r>
              <a:rPr lang="tr-TR" sz="1500" i="1" dirty="0" err="1">
                <a:latin typeface="Palatino Linotype" pitchFamily="18" charset="0"/>
              </a:rPr>
              <a:t>Multiline</a:t>
            </a:r>
            <a:r>
              <a:rPr lang="tr-TR" sz="1500" i="1" dirty="0">
                <a:latin typeface="Palatino Linotype" pitchFamily="18" charset="0"/>
              </a:rPr>
              <a:t> </a:t>
            </a:r>
            <a:r>
              <a:rPr lang="tr-TR" sz="1500" i="1" dirty="0" err="1">
                <a:latin typeface="Palatino Linotype" pitchFamily="18" charset="0"/>
              </a:rPr>
              <a:t>Text</a:t>
            </a:r>
            <a:r>
              <a:rPr lang="tr-TR" sz="1500" i="1" dirty="0">
                <a:latin typeface="Palatino Linotype" pitchFamily="18" charset="0"/>
              </a:rPr>
              <a:t> Editor” </a:t>
            </a:r>
            <a:r>
              <a:rPr lang="tr-TR" sz="1500" dirty="0">
                <a:latin typeface="Palatino Linotype" pitchFamily="18" charset="0"/>
              </a:rPr>
              <a:t>penceresi açılır. Burada gerçek ölçü “</a:t>
            </a:r>
            <a:r>
              <a:rPr lang="tr-TR" sz="1500" b="1" dirty="0">
                <a:latin typeface="Palatino Linotype" pitchFamily="18" charset="0"/>
              </a:rPr>
              <a:t>&lt; &gt;</a:t>
            </a:r>
            <a:r>
              <a:rPr lang="tr-TR" sz="1500" dirty="0">
                <a:latin typeface="Palatino Linotype" pitchFamily="18" charset="0"/>
              </a:rPr>
              <a:t>” şeklinde bulunur. Ölçü yazılarının tamamen değiştirilmesi istenilirse “</a:t>
            </a:r>
            <a:r>
              <a:rPr lang="tr-TR" sz="1500" b="1" dirty="0">
                <a:latin typeface="Palatino Linotype" pitchFamily="18" charset="0"/>
              </a:rPr>
              <a:t>&lt; &gt;</a:t>
            </a:r>
            <a:r>
              <a:rPr lang="tr-TR" sz="1500" dirty="0">
                <a:latin typeface="Palatino Linotype" pitchFamily="18" charset="0"/>
              </a:rPr>
              <a:t>” dizgisi silinir, yeni metin veya rakamlar yazılır. Sadece ölçü yazıklarına ön ya da son ek konulmak isteniyorsa bu defa dizgi silinmez, yazmak istediğimiz ek metin ve rakamlar “</a:t>
            </a:r>
            <a:r>
              <a:rPr lang="tr-TR" sz="1500" b="1" dirty="0">
                <a:latin typeface="Palatino Linotype" pitchFamily="18" charset="0"/>
              </a:rPr>
              <a:t>&lt; &gt;</a:t>
            </a:r>
            <a:r>
              <a:rPr lang="tr-TR" sz="1500" dirty="0">
                <a:latin typeface="Palatino Linotype" pitchFamily="18" charset="0"/>
              </a:rPr>
              <a:t>” dizgisinin ön veya arkasına eklenir.</a:t>
            </a:r>
          </a:p>
          <a:p>
            <a:pPr algn="just"/>
            <a:r>
              <a:rPr lang="tr-TR" sz="1500" dirty="0">
                <a:latin typeface="Palatino Linotype" pitchFamily="18" charset="0"/>
              </a:rPr>
              <a:t> </a:t>
            </a:r>
          </a:p>
          <a:p>
            <a:pPr algn="just"/>
            <a:r>
              <a:rPr lang="tr-TR" sz="1500" dirty="0">
                <a:latin typeface="Palatino Linotype" pitchFamily="18" charset="0"/>
              </a:rPr>
              <a:t>• </a:t>
            </a:r>
            <a:r>
              <a:rPr lang="tr-TR" sz="1500" b="1" i="1" dirty="0">
                <a:latin typeface="Palatino Linotype" pitchFamily="18" charset="0"/>
              </a:rPr>
              <a:t>[</a:t>
            </a:r>
            <a:r>
              <a:rPr lang="tr-TR" sz="1500" b="1" i="1" dirty="0" err="1">
                <a:latin typeface="Palatino Linotype" pitchFamily="18" charset="0"/>
              </a:rPr>
              <a:t>Rotate</a:t>
            </a:r>
            <a:r>
              <a:rPr lang="tr-TR" sz="1500" b="1" i="1" dirty="0" smtClean="0">
                <a:latin typeface="Palatino Linotype" pitchFamily="18" charset="0"/>
              </a:rPr>
              <a:t>]; </a:t>
            </a:r>
            <a:r>
              <a:rPr lang="tr-TR" sz="1500" dirty="0" smtClean="0">
                <a:latin typeface="Palatino Linotype" pitchFamily="18" charset="0"/>
              </a:rPr>
              <a:t>Bu </a:t>
            </a:r>
            <a:r>
              <a:rPr lang="tr-TR" sz="1500" dirty="0">
                <a:latin typeface="Palatino Linotype" pitchFamily="18" charset="0"/>
              </a:rPr>
              <a:t>seçenek ile ölçülendirme öğesinin yazıları döndürülebilir. </a:t>
            </a:r>
            <a:r>
              <a:rPr lang="tr-TR" sz="1500" i="1" dirty="0" err="1">
                <a:latin typeface="Palatino Linotype" pitchFamily="18" charset="0"/>
              </a:rPr>
              <a:t>Enter</a:t>
            </a:r>
            <a:r>
              <a:rPr lang="tr-TR" sz="1500" i="1" dirty="0">
                <a:latin typeface="Palatino Linotype" pitchFamily="18" charset="0"/>
              </a:rPr>
              <a:t> </a:t>
            </a:r>
            <a:r>
              <a:rPr lang="tr-TR" sz="1500" i="1" dirty="0" err="1">
                <a:latin typeface="Palatino Linotype" pitchFamily="18" charset="0"/>
              </a:rPr>
              <a:t>type</a:t>
            </a:r>
            <a:r>
              <a:rPr lang="tr-TR" sz="1500" i="1" dirty="0">
                <a:latin typeface="Palatino Linotype" pitchFamily="18" charset="0"/>
              </a:rPr>
              <a:t> of </a:t>
            </a:r>
            <a:r>
              <a:rPr lang="tr-TR" sz="1500" i="1" dirty="0" err="1">
                <a:latin typeface="Palatino Linotype" pitchFamily="18" charset="0"/>
              </a:rPr>
              <a:t>dimension</a:t>
            </a:r>
            <a:r>
              <a:rPr lang="tr-TR" sz="1500" i="1" dirty="0">
                <a:latin typeface="Palatino Linotype" pitchFamily="18" charset="0"/>
              </a:rPr>
              <a:t> </a:t>
            </a:r>
            <a:r>
              <a:rPr lang="tr-TR" sz="1500" i="1" dirty="0" err="1">
                <a:latin typeface="Palatino Linotype" pitchFamily="18" charset="0"/>
              </a:rPr>
              <a:t>editing</a:t>
            </a:r>
            <a:r>
              <a:rPr lang="tr-TR" sz="1500" i="1" dirty="0">
                <a:latin typeface="Palatino Linotype" pitchFamily="18" charset="0"/>
              </a:rPr>
              <a:t> [Home/New/</a:t>
            </a:r>
            <a:r>
              <a:rPr lang="tr-TR" sz="1500" i="1" dirty="0" err="1">
                <a:latin typeface="Palatino Linotype" pitchFamily="18" charset="0"/>
              </a:rPr>
              <a:t>Rotate</a:t>
            </a:r>
            <a:r>
              <a:rPr lang="tr-TR" sz="1500" i="1" dirty="0">
                <a:latin typeface="Palatino Linotype" pitchFamily="18" charset="0"/>
              </a:rPr>
              <a:t>/</a:t>
            </a:r>
            <a:r>
              <a:rPr lang="tr-TR" sz="1500" i="1" dirty="0" err="1">
                <a:latin typeface="Palatino Linotype" pitchFamily="18" charset="0"/>
              </a:rPr>
              <a:t>Oblique</a:t>
            </a:r>
            <a:r>
              <a:rPr lang="tr-TR" sz="1500" i="1" dirty="0">
                <a:latin typeface="Palatino Linotype" pitchFamily="18" charset="0"/>
              </a:rPr>
              <a:t>] &lt;Home&gt;: </a:t>
            </a:r>
            <a:r>
              <a:rPr lang="tr-TR" sz="1500" dirty="0">
                <a:latin typeface="Palatino Linotype" pitchFamily="18" charset="0"/>
              </a:rPr>
              <a:t>iletisine </a:t>
            </a:r>
            <a:r>
              <a:rPr lang="tr-TR" sz="1500" i="1" dirty="0">
                <a:latin typeface="Palatino Linotype" pitchFamily="18" charset="0"/>
              </a:rPr>
              <a:t>“</a:t>
            </a:r>
            <a:r>
              <a:rPr lang="tr-TR" sz="1500" i="1" dirty="0" err="1">
                <a:latin typeface="Palatino Linotype" pitchFamily="18" charset="0"/>
              </a:rPr>
              <a:t>R”</a:t>
            </a:r>
            <a:r>
              <a:rPr lang="tr-TR" sz="1500" dirty="0" err="1">
                <a:latin typeface="Palatino Linotype" pitchFamily="18" charset="0"/>
              </a:rPr>
              <a:t>ile</a:t>
            </a:r>
            <a:r>
              <a:rPr lang="tr-TR" sz="1500" dirty="0">
                <a:latin typeface="Palatino Linotype" pitchFamily="18" charset="0"/>
              </a:rPr>
              <a:t> cevap verirsek komut satırında ölçülendirme yazısını döndürmek istediğimiz açı miktarını soran </a:t>
            </a:r>
            <a:r>
              <a:rPr lang="tr-TR" sz="1500" i="1" dirty="0">
                <a:latin typeface="Palatino Linotype" pitchFamily="18" charset="0"/>
              </a:rPr>
              <a:t>“</a:t>
            </a:r>
            <a:r>
              <a:rPr lang="tr-TR" sz="1500" i="1" dirty="0" err="1">
                <a:latin typeface="Palatino Linotype" pitchFamily="18" charset="0"/>
              </a:rPr>
              <a:t>Specify</a:t>
            </a:r>
            <a:r>
              <a:rPr lang="tr-TR" sz="1500" i="1" dirty="0">
                <a:latin typeface="Palatino Linotype" pitchFamily="18" charset="0"/>
              </a:rPr>
              <a:t> </a:t>
            </a:r>
            <a:r>
              <a:rPr lang="tr-TR" sz="1500" i="1" dirty="0" err="1">
                <a:latin typeface="Palatino Linotype" pitchFamily="18" charset="0"/>
              </a:rPr>
              <a:t>angle</a:t>
            </a:r>
            <a:r>
              <a:rPr lang="tr-TR" sz="1500" i="1" dirty="0">
                <a:latin typeface="Palatino Linotype" pitchFamily="18" charset="0"/>
              </a:rPr>
              <a:t> </a:t>
            </a:r>
            <a:r>
              <a:rPr lang="tr-TR" sz="1500" i="1" dirty="0" err="1">
                <a:latin typeface="Palatino Linotype" pitchFamily="18" charset="0"/>
              </a:rPr>
              <a:t>for</a:t>
            </a:r>
            <a:r>
              <a:rPr lang="tr-TR" sz="1500" i="1" dirty="0">
                <a:latin typeface="Palatino Linotype" pitchFamily="18" charset="0"/>
              </a:rPr>
              <a:t> </a:t>
            </a:r>
            <a:r>
              <a:rPr lang="tr-TR" sz="1500" i="1" dirty="0" err="1">
                <a:latin typeface="Palatino Linotype" pitchFamily="18" charset="0"/>
              </a:rPr>
              <a:t>dimension</a:t>
            </a:r>
            <a:r>
              <a:rPr lang="tr-TR" sz="1500" i="1" dirty="0">
                <a:latin typeface="Palatino Linotype" pitchFamily="18" charset="0"/>
              </a:rPr>
              <a:t> </a:t>
            </a:r>
            <a:r>
              <a:rPr lang="tr-TR" sz="1500" i="1" dirty="0" err="1">
                <a:latin typeface="Palatino Linotype" pitchFamily="18" charset="0"/>
              </a:rPr>
              <a:t>text</a:t>
            </a:r>
            <a:r>
              <a:rPr lang="tr-TR" sz="1500" i="1" dirty="0">
                <a:latin typeface="Palatino Linotype" pitchFamily="18" charset="0"/>
              </a:rPr>
              <a:t>: …”</a:t>
            </a:r>
            <a:r>
              <a:rPr lang="tr-TR" sz="1500" dirty="0">
                <a:latin typeface="Palatino Linotype" pitchFamily="18" charset="0"/>
              </a:rPr>
              <a:t>uyarısını görürüz. Açı değerini girdikten sonra ölçülendirme nesne veya nesnelerini (birden fazla seçebiliriz) seçmemiz için </a:t>
            </a:r>
            <a:r>
              <a:rPr lang="tr-TR" sz="1500" i="1" dirty="0">
                <a:latin typeface="Palatino Linotype" pitchFamily="18" charset="0"/>
              </a:rPr>
              <a:t>“Select </a:t>
            </a:r>
            <a:r>
              <a:rPr lang="tr-TR" sz="1500" i="1" dirty="0" err="1">
                <a:latin typeface="Palatino Linotype" pitchFamily="18" charset="0"/>
              </a:rPr>
              <a:t>objects</a:t>
            </a:r>
            <a:r>
              <a:rPr lang="tr-TR" sz="1500" i="1" dirty="0">
                <a:latin typeface="Palatino Linotype" pitchFamily="18" charset="0"/>
              </a:rPr>
              <a:t>:” </a:t>
            </a:r>
            <a:r>
              <a:rPr lang="tr-TR" sz="1500" dirty="0">
                <a:latin typeface="Palatino Linotype" pitchFamily="18" charset="0"/>
              </a:rPr>
              <a:t>uyarısı ile komut sonlandırılır.</a:t>
            </a:r>
          </a:p>
          <a:p>
            <a:pPr algn="just"/>
            <a:r>
              <a:rPr lang="tr-TR" sz="1500" dirty="0">
                <a:latin typeface="Palatino Linotype" pitchFamily="18" charset="0"/>
              </a:rPr>
              <a:t> </a:t>
            </a:r>
          </a:p>
          <a:p>
            <a:pPr algn="just"/>
            <a:r>
              <a:rPr lang="tr-TR" sz="1500" dirty="0">
                <a:latin typeface="Palatino Linotype" pitchFamily="18" charset="0"/>
              </a:rPr>
              <a:t>• </a:t>
            </a:r>
            <a:r>
              <a:rPr lang="tr-TR" sz="1500" b="1" i="1" dirty="0">
                <a:latin typeface="Palatino Linotype" pitchFamily="18" charset="0"/>
              </a:rPr>
              <a:t>[</a:t>
            </a:r>
            <a:r>
              <a:rPr lang="tr-TR" sz="1500" b="1" i="1" dirty="0" err="1" smtClean="0">
                <a:latin typeface="Palatino Linotype" pitchFamily="18" charset="0"/>
              </a:rPr>
              <a:t>Oblique</a:t>
            </a:r>
            <a:r>
              <a:rPr lang="tr-TR" sz="1500" b="1" i="1" dirty="0" smtClean="0">
                <a:latin typeface="Palatino Linotype" pitchFamily="18" charset="0"/>
              </a:rPr>
              <a:t>]; </a:t>
            </a:r>
            <a:r>
              <a:rPr lang="tr-TR" sz="1500" dirty="0" smtClean="0">
                <a:latin typeface="Palatino Linotype" pitchFamily="18" charset="0"/>
              </a:rPr>
              <a:t>Bu </a:t>
            </a:r>
            <a:r>
              <a:rPr lang="tr-TR" sz="1500" dirty="0">
                <a:latin typeface="Palatino Linotype" pitchFamily="18" charset="0"/>
              </a:rPr>
              <a:t>seçenek ile ölçü öğesinin uzantı çizgileri döndürülür. Aşağıda perspektif olarak çizilmiş bir nesnenin </a:t>
            </a:r>
            <a:r>
              <a:rPr lang="tr-TR" sz="1500" dirty="0" err="1">
                <a:latin typeface="Palatino Linotype" pitchFamily="18" charset="0"/>
              </a:rPr>
              <a:t>oblique</a:t>
            </a:r>
            <a:r>
              <a:rPr lang="tr-TR" sz="1500" dirty="0">
                <a:latin typeface="Palatino Linotype" pitchFamily="18" charset="0"/>
              </a:rPr>
              <a:t> komutu uygulanmadan önceki ve sonraki hali görülmektedir. Eğim açısı olarak 30° kullanılmıştır. </a:t>
            </a:r>
            <a:r>
              <a:rPr lang="tr-TR" sz="1500" i="1" dirty="0">
                <a:latin typeface="Palatino Linotype" pitchFamily="18" charset="0"/>
              </a:rPr>
              <a:t>Select Object </a:t>
            </a:r>
            <a:r>
              <a:rPr lang="tr-TR" sz="1500" dirty="0">
                <a:latin typeface="Palatino Linotype" pitchFamily="18" charset="0"/>
              </a:rPr>
              <a:t>iletisine de her üç ölçülendirme öğesi birlikte seçilerek aynı anda döndürülmeleri sağlanmıştır</a:t>
            </a:r>
            <a:r>
              <a:rPr lang="tr-TR" sz="1500" dirty="0" smtClean="0">
                <a:latin typeface="Palatino Linotype" pitchFamily="18" charset="0"/>
              </a:rPr>
              <a:t>.</a:t>
            </a:r>
            <a:endParaRPr lang="tr-TR" sz="1500" dirty="0">
              <a:latin typeface="Palatino Linotype" pitchFamily="18" charset="0"/>
            </a:endParaRPr>
          </a:p>
        </p:txBody>
      </p:sp>
    </p:spTree>
    <p:extLst>
      <p:ext uri="{BB962C8B-B14F-4D97-AF65-F5344CB8AC3E}">
        <p14:creationId xmlns:p14="http://schemas.microsoft.com/office/powerpoint/2010/main" val="3651784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569" y="116632"/>
            <a:ext cx="5211683" cy="461665"/>
          </a:xfrm>
          <a:prstGeom prst="rect">
            <a:avLst/>
          </a:prstGeom>
        </p:spPr>
        <p:txBody>
          <a:bodyPr wrap="none">
            <a:spAutoFit/>
          </a:bodyPr>
          <a:lstStyle/>
          <a:p>
            <a:r>
              <a:rPr lang="tr-TR" sz="2400" b="1" i="1" dirty="0">
                <a:latin typeface="Palatino Linotype" pitchFamily="18" charset="0"/>
              </a:rPr>
              <a:t>Ölçü Metnini Düzenleme (</a:t>
            </a:r>
            <a:r>
              <a:rPr lang="tr-TR" sz="2400" b="1" i="1" dirty="0" err="1">
                <a:latin typeface="Palatino Linotype" pitchFamily="18" charset="0"/>
              </a:rPr>
              <a:t>Dımtedıt</a:t>
            </a:r>
            <a:r>
              <a:rPr lang="tr-TR" sz="2400" b="1" i="1" dirty="0">
                <a:latin typeface="Palatino Linotype" pitchFamily="18" charset="0"/>
              </a:rPr>
              <a:t>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6338" y="620688"/>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1593643" y="548680"/>
            <a:ext cx="6002694" cy="830997"/>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tr-TR" sz="2400" b="1" dirty="0" err="1" smtClean="0">
                <a:latin typeface="Palatino Linotype" pitchFamily="18" charset="0"/>
              </a:rPr>
              <a:t>Dimtedit</a:t>
            </a:r>
            <a:r>
              <a:rPr lang="tr-TR" sz="2400" b="1" dirty="0" smtClean="0">
                <a:latin typeface="Palatino Linotype" pitchFamily="18" charset="0"/>
              </a:rPr>
              <a:t>  </a:t>
            </a:r>
            <a:r>
              <a:rPr lang="tr-TR" sz="2400" b="1" dirty="0">
                <a:latin typeface="Palatino Linotype" pitchFamily="18" charset="0"/>
              </a:rPr>
              <a:t>veya </a:t>
            </a:r>
            <a:r>
              <a:rPr lang="tr-TR" sz="2400" b="1" dirty="0" err="1">
                <a:latin typeface="Palatino Linotype" pitchFamily="18" charset="0"/>
              </a:rPr>
              <a:t>Dtect</a:t>
            </a:r>
            <a:endParaRPr lang="tr-TR" sz="2400" b="1" dirty="0" smtClean="0">
              <a:latin typeface="Palatino Linotype" pitchFamily="18" charset="0"/>
            </a:endParaRPr>
          </a:p>
          <a:p>
            <a:pPr lvl="0"/>
            <a:r>
              <a:rPr lang="tr-TR" sz="2400" b="1" dirty="0" err="1" smtClean="0">
                <a:latin typeface="Palatino Linotype" pitchFamily="18" charset="0"/>
              </a:rPr>
              <a:t>Annotate</a:t>
            </a:r>
            <a:r>
              <a:rPr lang="en-GB" sz="2400" b="1" dirty="0" smtClean="0">
                <a:latin typeface="Palatino Linotype" pitchFamily="18" charset="0"/>
              </a:rPr>
              <a:t>- </a:t>
            </a:r>
            <a:r>
              <a:rPr lang="tr-TR" sz="2400" b="1" dirty="0" err="1" smtClean="0">
                <a:latin typeface="Palatino Linotype" pitchFamily="18" charset="0"/>
              </a:rPr>
              <a:t>Dimesion</a:t>
            </a:r>
            <a:r>
              <a:rPr lang="tr-TR" sz="2400" b="1" dirty="0" err="1">
                <a:latin typeface="Palatino Linotype" pitchFamily="18" charset="0"/>
              </a:rPr>
              <a:t>-</a:t>
            </a:r>
            <a:r>
              <a:rPr lang="tr-TR" sz="2400" b="1" dirty="0" err="1" smtClean="0">
                <a:latin typeface="Palatino Linotype" pitchFamily="18" charset="0"/>
              </a:rPr>
              <a:t>Text</a:t>
            </a:r>
            <a:r>
              <a:rPr lang="tr-TR" sz="2400" b="1" dirty="0" smtClean="0">
                <a:latin typeface="Palatino Linotype" pitchFamily="18" charset="0"/>
              </a:rPr>
              <a:t> </a:t>
            </a:r>
            <a:r>
              <a:rPr lang="tr-TR" sz="2400" b="1" dirty="0" err="1">
                <a:latin typeface="Palatino Linotype" pitchFamily="18" charset="0"/>
              </a:rPr>
              <a:t>Edit</a:t>
            </a:r>
            <a:endParaRPr lang="tr-TR" sz="2400" b="1" dirty="0">
              <a:latin typeface="Palatino Linotype" pitchFamily="18" charset="0"/>
            </a:endParaRPr>
          </a:p>
        </p:txBody>
      </p:sp>
      <p:sp>
        <p:nvSpPr>
          <p:cNvPr id="8" name="Dikdörtgen 7"/>
          <p:cNvSpPr/>
          <p:nvPr/>
        </p:nvSpPr>
        <p:spPr>
          <a:xfrm>
            <a:off x="-36512" y="1484784"/>
            <a:ext cx="8568952" cy="1015663"/>
          </a:xfrm>
          <a:prstGeom prst="rect">
            <a:avLst/>
          </a:prstGeom>
        </p:spPr>
        <p:txBody>
          <a:bodyPr wrap="square">
            <a:spAutoFit/>
          </a:bodyPr>
          <a:lstStyle/>
          <a:p>
            <a:r>
              <a:rPr lang="en-US" sz="2000" i="1" dirty="0">
                <a:latin typeface="Palatino Linotype" pitchFamily="18" charset="0"/>
              </a:rPr>
              <a:t>Command: </a:t>
            </a:r>
            <a:r>
              <a:rPr lang="en-US" sz="2000" i="1" dirty="0" err="1">
                <a:latin typeface="Palatino Linotype" pitchFamily="18" charset="0"/>
              </a:rPr>
              <a:t>dimtedit</a:t>
            </a:r>
            <a:endParaRPr lang="en-US" sz="2000" i="1" dirty="0">
              <a:latin typeface="Palatino Linotype" pitchFamily="18" charset="0"/>
            </a:endParaRPr>
          </a:p>
          <a:p>
            <a:pPr algn="just"/>
            <a:r>
              <a:rPr lang="en-US" sz="2000" i="1" dirty="0">
                <a:latin typeface="Palatino Linotype" pitchFamily="18" charset="0"/>
              </a:rPr>
              <a:t>Select dimension:</a:t>
            </a:r>
          </a:p>
          <a:p>
            <a:r>
              <a:rPr lang="en-US" sz="2000" i="1" dirty="0">
                <a:latin typeface="Palatino Linotype" pitchFamily="18" charset="0"/>
              </a:rPr>
              <a:t>Specify new location for dimension text or [Left/Right/Center/Home/Angle]: left</a:t>
            </a:r>
            <a:endParaRPr lang="tr-TR" sz="2000" i="1" dirty="0">
              <a:latin typeface="Palatino Linotype" pitchFamily="18" charset="0"/>
            </a:endParaRPr>
          </a:p>
        </p:txBody>
      </p:sp>
      <p:pic>
        <p:nvPicPr>
          <p:cNvPr id="9" name="Resim 8"/>
          <p:cNvPicPr/>
          <p:nvPr/>
        </p:nvPicPr>
        <p:blipFill>
          <a:blip r:embed="rId3">
            <a:extLst>
              <a:ext uri="{28A0092B-C50C-407E-A947-70E740481C1C}">
                <a14:useLocalDpi xmlns:a14="http://schemas.microsoft.com/office/drawing/2010/main" val="0"/>
              </a:ext>
            </a:extLst>
          </a:blip>
          <a:srcRect/>
          <a:stretch>
            <a:fillRect/>
          </a:stretch>
        </p:blipFill>
        <p:spPr bwMode="auto">
          <a:xfrm>
            <a:off x="899592" y="2636912"/>
            <a:ext cx="7776864" cy="3564870"/>
          </a:xfrm>
          <a:prstGeom prst="rect">
            <a:avLst/>
          </a:prstGeom>
          <a:noFill/>
          <a:ln>
            <a:noFill/>
          </a:ln>
        </p:spPr>
      </p:pic>
    </p:spTree>
    <p:extLst>
      <p:ext uri="{BB962C8B-B14F-4D97-AF65-F5344CB8AC3E}">
        <p14:creationId xmlns:p14="http://schemas.microsoft.com/office/powerpoint/2010/main" val="3816124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07504" y="116632"/>
            <a:ext cx="8928992" cy="923330"/>
          </a:xfrm>
          <a:prstGeom prst="rect">
            <a:avLst/>
          </a:prstGeom>
        </p:spPr>
        <p:txBody>
          <a:bodyPr wrap="square">
            <a:spAutoFit/>
          </a:bodyPr>
          <a:lstStyle/>
          <a:p>
            <a:pPr algn="just"/>
            <a:r>
              <a:rPr lang="tr-TR" b="1" dirty="0" smtClean="0">
                <a:solidFill>
                  <a:srgbClr val="FF0000"/>
                </a:solidFill>
                <a:latin typeface="Palatino Linotype" pitchFamily="18" charset="0"/>
              </a:rPr>
              <a:t>Uygulama_1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a:t>
            </a:r>
            <a:r>
              <a:rPr lang="tr-TR" dirty="0" smtClean="0">
                <a:latin typeface="Palatino Linotype" pitchFamily="18" charset="0"/>
              </a:rPr>
              <a:t>ve kurallarına </a:t>
            </a:r>
            <a:r>
              <a:rPr lang="tr-TR" dirty="0">
                <a:latin typeface="Palatino Linotype" pitchFamily="18" charset="0"/>
              </a:rPr>
              <a:t>göre ölçülendiriniz.</a:t>
            </a:r>
          </a:p>
          <a:p>
            <a:pPr algn="just"/>
            <a:endParaRPr lang="tr-TR" dirty="0">
              <a:solidFill>
                <a:srgbClr val="FF0000"/>
              </a:solidFill>
              <a:latin typeface="Palatino Linotype" pitchFamily="18" charset="0"/>
            </a:endParaRPr>
          </a:p>
        </p:txBody>
      </p:sp>
      <p:pic>
        <p:nvPicPr>
          <p:cNvPr id="5" name="Resim 4"/>
          <p:cNvPicPr/>
          <p:nvPr/>
        </p:nvPicPr>
        <p:blipFill>
          <a:blip r:embed="rId2"/>
          <a:stretch>
            <a:fillRect/>
          </a:stretch>
        </p:blipFill>
        <p:spPr>
          <a:xfrm>
            <a:off x="1331640" y="1196752"/>
            <a:ext cx="6408711" cy="4752528"/>
          </a:xfrm>
          <a:prstGeom prst="rect">
            <a:avLst/>
          </a:prstGeom>
        </p:spPr>
      </p:pic>
    </p:spTree>
    <p:extLst>
      <p:ext uri="{BB962C8B-B14F-4D97-AF65-F5344CB8AC3E}">
        <p14:creationId xmlns:p14="http://schemas.microsoft.com/office/powerpoint/2010/main" val="2861988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ikdörtgen 6"/>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Uygulama_2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pic>
        <p:nvPicPr>
          <p:cNvPr id="2" name="Resim 1"/>
          <p:cNvPicPr>
            <a:picLocks noChangeAspect="1"/>
          </p:cNvPicPr>
          <p:nvPr/>
        </p:nvPicPr>
        <p:blipFill>
          <a:blip r:embed="rId2"/>
          <a:stretch>
            <a:fillRect/>
          </a:stretch>
        </p:blipFill>
        <p:spPr>
          <a:xfrm>
            <a:off x="241628" y="1063438"/>
            <a:ext cx="8146796" cy="5461906"/>
          </a:xfrm>
          <a:prstGeom prst="rect">
            <a:avLst/>
          </a:prstGeom>
        </p:spPr>
      </p:pic>
    </p:spTree>
    <p:extLst>
      <p:ext uri="{BB962C8B-B14F-4D97-AF65-F5344CB8AC3E}">
        <p14:creationId xmlns:p14="http://schemas.microsoft.com/office/powerpoint/2010/main" val="3132096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3" y="1423988"/>
            <a:ext cx="7381875" cy="401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Uygulama_3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spTree>
    <p:extLst>
      <p:ext uri="{BB962C8B-B14F-4D97-AF65-F5344CB8AC3E}">
        <p14:creationId xmlns:p14="http://schemas.microsoft.com/office/powerpoint/2010/main" val="2433278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312" y="812315"/>
            <a:ext cx="5745000" cy="5352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ikdörtgen 4"/>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Uygulama_4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spTree>
    <p:extLst>
      <p:ext uri="{BB962C8B-B14F-4D97-AF65-F5344CB8AC3E}">
        <p14:creationId xmlns:p14="http://schemas.microsoft.com/office/powerpoint/2010/main" val="15749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Uygulama_5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pic>
        <p:nvPicPr>
          <p:cNvPr id="4" name="Resim 3"/>
          <p:cNvPicPr>
            <a:picLocks noChangeAspect="1"/>
          </p:cNvPicPr>
          <p:nvPr/>
        </p:nvPicPr>
        <p:blipFill>
          <a:blip r:embed="rId2"/>
          <a:stretch>
            <a:fillRect/>
          </a:stretch>
        </p:blipFill>
        <p:spPr>
          <a:xfrm>
            <a:off x="313538" y="882974"/>
            <a:ext cx="8146894" cy="5648119"/>
          </a:xfrm>
          <a:prstGeom prst="rect">
            <a:avLst/>
          </a:prstGeom>
        </p:spPr>
      </p:pic>
    </p:spTree>
    <p:extLst>
      <p:ext uri="{BB962C8B-B14F-4D97-AF65-F5344CB8AC3E}">
        <p14:creationId xmlns:p14="http://schemas.microsoft.com/office/powerpoint/2010/main" val="390829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44624"/>
            <a:ext cx="5376793" cy="461665"/>
          </a:xfrm>
          <a:prstGeom prst="rect">
            <a:avLst/>
          </a:prstGeom>
        </p:spPr>
        <p:txBody>
          <a:bodyPr wrap="none">
            <a:spAutoFit/>
          </a:bodyPr>
          <a:lstStyle/>
          <a:p>
            <a:r>
              <a:rPr lang="tr-TR" sz="2400" b="1" i="1" dirty="0" err="1">
                <a:latin typeface="Palatino Linotype" pitchFamily="18" charset="0"/>
              </a:rPr>
              <a:t>Dimension</a:t>
            </a:r>
            <a:r>
              <a:rPr lang="tr-TR" sz="2400" b="1" i="1" dirty="0">
                <a:latin typeface="Palatino Linotype" pitchFamily="18" charset="0"/>
              </a:rPr>
              <a:t> Style (Ölçülendirme Sitili)</a:t>
            </a:r>
          </a:p>
        </p:txBody>
      </p:sp>
      <p:sp>
        <p:nvSpPr>
          <p:cNvPr id="3" name="Dikdörtgen 2"/>
          <p:cNvSpPr/>
          <p:nvPr/>
        </p:nvSpPr>
        <p:spPr>
          <a:xfrm>
            <a:off x="35496" y="548680"/>
            <a:ext cx="9036496" cy="1323439"/>
          </a:xfrm>
          <a:prstGeom prst="rect">
            <a:avLst/>
          </a:prstGeom>
        </p:spPr>
        <p:txBody>
          <a:bodyPr wrap="square">
            <a:spAutoFit/>
          </a:bodyPr>
          <a:lstStyle/>
          <a:p>
            <a:pPr algn="just"/>
            <a:r>
              <a:rPr lang="tr-TR" sz="2000" dirty="0">
                <a:latin typeface="Palatino Linotype" pitchFamily="18" charset="0"/>
              </a:rPr>
              <a:t>Her ölçü aslında bir dizi çizim ve metin nesnesinden oluşan yeni bir nesnedir. Be nesnelerin özelliklerini değiştirerek, gereksinimlere uygun farklı ölçü tipleri </a:t>
            </a:r>
            <a:r>
              <a:rPr lang="tr-TR" sz="2000" dirty="0" err="1" smtClean="0">
                <a:latin typeface="Palatino Linotype" pitchFamily="18" charset="0"/>
              </a:rPr>
              <a:t>oluşturulabilinir</a:t>
            </a:r>
            <a:r>
              <a:rPr lang="tr-TR" sz="2000" dirty="0" smtClean="0">
                <a:latin typeface="Palatino Linotype" pitchFamily="18" charset="0"/>
              </a:rPr>
              <a:t>. </a:t>
            </a:r>
            <a:r>
              <a:rPr lang="tr-TR" sz="2000" i="1" dirty="0" err="1">
                <a:latin typeface="Palatino Linotype" pitchFamily="18" charset="0"/>
              </a:rPr>
              <a:t>Dimension</a:t>
            </a:r>
            <a:r>
              <a:rPr lang="tr-TR" sz="2000" i="1" dirty="0">
                <a:latin typeface="Palatino Linotype" pitchFamily="18" charset="0"/>
              </a:rPr>
              <a:t> Style</a:t>
            </a:r>
            <a:r>
              <a:rPr lang="tr-TR" sz="2000" dirty="0">
                <a:latin typeface="Palatino Linotype" pitchFamily="18" charset="0"/>
              </a:rPr>
              <a:t> yani “ölçü tipi” de bir dizi ölçü ayarlarını içeren bir derlemedir.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96953"/>
            <a:ext cx="4536504" cy="3676346"/>
          </a:xfrm>
          <a:prstGeom prst="rect">
            <a:avLst/>
          </a:prstGeom>
          <a:noFill/>
          <a:ln>
            <a:noFill/>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089597"/>
            <a:ext cx="725982" cy="34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ikdörtgen 5"/>
          <p:cNvSpPr/>
          <p:nvPr/>
        </p:nvSpPr>
        <p:spPr>
          <a:xfrm>
            <a:off x="54257" y="2060848"/>
            <a:ext cx="7254047" cy="1200329"/>
          </a:xfrm>
          <a:prstGeom prst="rect">
            <a:avLst/>
          </a:prstGeom>
        </p:spPr>
        <p:txBody>
          <a:bodyPr wrap="square">
            <a:spAutoFit/>
          </a:bodyPr>
          <a:lstStyle/>
          <a:p>
            <a:pPr lvl="0"/>
            <a:r>
              <a:rPr lang="tr-TR" sz="2400" b="1" dirty="0">
                <a:latin typeface="Palatino Linotype" pitchFamily="18" charset="0"/>
              </a:rPr>
              <a:t>Komut </a:t>
            </a:r>
            <a:r>
              <a:rPr lang="tr-TR" sz="2400" b="1" dirty="0" smtClean="0">
                <a:latin typeface="Palatino Linotype" pitchFamily="18" charset="0"/>
              </a:rPr>
              <a:t>satırı; </a:t>
            </a:r>
            <a:r>
              <a:rPr lang="en-GB" sz="2400" b="1" dirty="0" err="1">
                <a:latin typeface="Palatino Linotype" pitchFamily="18" charset="0"/>
              </a:rPr>
              <a:t>ddim</a:t>
            </a:r>
            <a:r>
              <a:rPr lang="en-GB" sz="2400" b="1" dirty="0">
                <a:latin typeface="Palatino Linotype" pitchFamily="18" charset="0"/>
              </a:rPr>
              <a:t> </a:t>
            </a:r>
            <a:r>
              <a:rPr lang="tr-TR" sz="2400" b="1" dirty="0" smtClean="0">
                <a:latin typeface="Palatino Linotype" pitchFamily="18" charset="0"/>
              </a:rPr>
              <a:t>,</a:t>
            </a:r>
            <a:r>
              <a:rPr lang="en-GB" sz="2400" b="1" dirty="0" smtClean="0">
                <a:latin typeface="Palatino Linotype" pitchFamily="18" charset="0"/>
              </a:rPr>
              <a:t>  </a:t>
            </a:r>
            <a:r>
              <a:rPr lang="en-GB" sz="2400" b="1" dirty="0" err="1">
                <a:latin typeface="Palatino Linotype" pitchFamily="18" charset="0"/>
              </a:rPr>
              <a:t>dst</a:t>
            </a:r>
            <a:r>
              <a:rPr lang="en-GB" sz="2400" b="1" dirty="0">
                <a:latin typeface="Palatino Linotype" pitchFamily="18" charset="0"/>
              </a:rPr>
              <a:t> </a:t>
            </a:r>
            <a:r>
              <a:rPr lang="tr-TR" sz="2400" b="1" dirty="0" smtClean="0">
                <a:latin typeface="Palatino Linotype" pitchFamily="18" charset="0"/>
              </a:rPr>
              <a:t>, </a:t>
            </a:r>
            <a:r>
              <a:rPr lang="en-GB" sz="2400" b="1" dirty="0" err="1" smtClean="0">
                <a:latin typeface="Palatino Linotype" pitchFamily="18" charset="0"/>
              </a:rPr>
              <a:t>dimsty</a:t>
            </a:r>
            <a:r>
              <a:rPr lang="en-GB" sz="2400" b="1" dirty="0" smtClean="0">
                <a:latin typeface="Palatino Linotype" pitchFamily="18" charset="0"/>
              </a:rPr>
              <a:t> </a:t>
            </a:r>
            <a:endParaRPr lang="tr-TR" sz="2400" b="1" dirty="0">
              <a:latin typeface="Palatino Linotype" pitchFamily="18" charset="0"/>
            </a:endParaRPr>
          </a:p>
          <a:p>
            <a:r>
              <a:rPr lang="tr-TR" sz="2400" b="1" dirty="0">
                <a:latin typeface="Palatino Linotype" pitchFamily="18" charset="0"/>
              </a:rPr>
              <a:t>Menü </a:t>
            </a:r>
            <a:r>
              <a:rPr lang="tr-TR" sz="2400" b="1" dirty="0" smtClean="0">
                <a:latin typeface="Palatino Linotype" pitchFamily="18" charset="0"/>
              </a:rPr>
              <a:t>çubuğu-</a:t>
            </a:r>
            <a:r>
              <a:rPr lang="tr-TR" sz="2400" b="1" dirty="0" err="1" smtClean="0">
                <a:latin typeface="Palatino Linotype" pitchFamily="18" charset="0"/>
              </a:rPr>
              <a:t>Annotate</a:t>
            </a:r>
            <a:r>
              <a:rPr lang="en-GB" sz="2400" b="1" dirty="0" smtClean="0">
                <a:latin typeface="Palatino Linotype" pitchFamily="18" charset="0"/>
              </a:rPr>
              <a:t>- </a:t>
            </a:r>
            <a:r>
              <a:rPr lang="en-GB" sz="2400" b="1" dirty="0">
                <a:latin typeface="Palatino Linotype" pitchFamily="18" charset="0"/>
              </a:rPr>
              <a:t>Dimension Style </a:t>
            </a:r>
            <a:endParaRPr lang="tr-TR" sz="2400" b="1" dirty="0">
              <a:latin typeface="Palatino Linotype" pitchFamily="18" charset="0"/>
            </a:endParaRPr>
          </a:p>
          <a:p>
            <a:endParaRPr lang="tr-TR" sz="2400" b="1" dirty="0">
              <a:latin typeface="Palatino Linotype" pitchFamily="18" charset="0"/>
            </a:endParaRPr>
          </a:p>
        </p:txBody>
      </p:sp>
      <p:sp>
        <p:nvSpPr>
          <p:cNvPr id="7" name="Dikdörtgen 6"/>
          <p:cNvSpPr/>
          <p:nvPr/>
        </p:nvSpPr>
        <p:spPr>
          <a:xfrm>
            <a:off x="5266848" y="2996953"/>
            <a:ext cx="3805144" cy="1200329"/>
          </a:xfrm>
          <a:prstGeom prst="rect">
            <a:avLst/>
          </a:prstGeom>
        </p:spPr>
        <p:txBody>
          <a:bodyPr wrap="square">
            <a:spAutoFit/>
          </a:bodyPr>
          <a:lstStyle/>
          <a:p>
            <a:r>
              <a:rPr lang="tr-TR" dirty="0" smtClean="0"/>
              <a:t>Üç </a:t>
            </a:r>
            <a:r>
              <a:rPr lang="tr-TR" dirty="0"/>
              <a:t>adet hazır ölçü tipi görülmektedir </a:t>
            </a:r>
            <a:r>
              <a:rPr lang="tr-TR" dirty="0" smtClean="0"/>
              <a:t>.</a:t>
            </a:r>
          </a:p>
          <a:p>
            <a:pPr marL="285750" indent="-285750">
              <a:buFont typeface="Arial" pitchFamily="34" charset="0"/>
              <a:buChar char="•"/>
            </a:pPr>
            <a:r>
              <a:rPr lang="tr-TR" dirty="0" err="1" smtClean="0"/>
              <a:t>Annatative</a:t>
            </a:r>
            <a:endParaRPr lang="tr-TR" dirty="0" smtClean="0"/>
          </a:p>
          <a:p>
            <a:pPr marL="285750" indent="-285750">
              <a:buFont typeface="Arial" pitchFamily="34" charset="0"/>
              <a:buChar char="•"/>
            </a:pPr>
            <a:r>
              <a:rPr lang="tr-TR" dirty="0" smtClean="0"/>
              <a:t>ISO-25</a:t>
            </a:r>
          </a:p>
          <a:p>
            <a:pPr marL="285750" indent="-285750">
              <a:buFont typeface="Arial" pitchFamily="34" charset="0"/>
              <a:buChar char="•"/>
            </a:pPr>
            <a:r>
              <a:rPr lang="tr-TR" dirty="0" err="1" smtClean="0"/>
              <a:t>Satandard</a:t>
            </a:r>
            <a:endParaRPr lang="tr-TR" dirty="0"/>
          </a:p>
        </p:txBody>
      </p:sp>
    </p:spTree>
    <p:extLst>
      <p:ext uri="{BB962C8B-B14F-4D97-AF65-F5344CB8AC3E}">
        <p14:creationId xmlns:p14="http://schemas.microsoft.com/office/powerpoint/2010/main" val="4511787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Uygulama_6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6"/>
            <a:ext cx="6768752" cy="4968552"/>
          </a:xfrm>
          <a:prstGeom prst="rect">
            <a:avLst/>
          </a:prstGeom>
          <a:noFill/>
          <a:ln>
            <a:noFill/>
          </a:ln>
        </p:spPr>
      </p:pic>
    </p:spTree>
    <p:extLst>
      <p:ext uri="{BB962C8B-B14F-4D97-AF65-F5344CB8AC3E}">
        <p14:creationId xmlns:p14="http://schemas.microsoft.com/office/powerpoint/2010/main" val="3687221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Uygulama_7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058" y="1223963"/>
            <a:ext cx="8182162" cy="4869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139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Uygulama_8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37" y="908720"/>
            <a:ext cx="7423072"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1577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Uygulama_9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84" y="804491"/>
            <a:ext cx="7059999" cy="5360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8594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1691680" y="498943"/>
            <a:ext cx="5472608" cy="6314433"/>
          </a:xfrm>
          <a:prstGeom prst="rect">
            <a:avLst/>
          </a:prstGeom>
        </p:spPr>
      </p:pic>
      <p:sp>
        <p:nvSpPr>
          <p:cNvPr id="6" name="Dikdörtgen 5"/>
          <p:cNvSpPr/>
          <p:nvPr/>
        </p:nvSpPr>
        <p:spPr>
          <a:xfrm>
            <a:off x="107504" y="116632"/>
            <a:ext cx="8928992" cy="646331"/>
          </a:xfrm>
          <a:prstGeom prst="rect">
            <a:avLst/>
          </a:prstGeom>
        </p:spPr>
        <p:txBody>
          <a:bodyPr wrap="square">
            <a:spAutoFit/>
          </a:bodyPr>
          <a:lstStyle/>
          <a:p>
            <a:pPr algn="just"/>
            <a:r>
              <a:rPr lang="tr-TR" b="1" dirty="0" smtClean="0">
                <a:solidFill>
                  <a:srgbClr val="FF0000"/>
                </a:solidFill>
                <a:latin typeface="Palatino Linotype" pitchFamily="18" charset="0"/>
              </a:rPr>
              <a:t>Uygulama_9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spTree>
    <p:extLst>
      <p:ext uri="{BB962C8B-B14F-4D97-AF65-F5344CB8AC3E}">
        <p14:creationId xmlns:p14="http://schemas.microsoft.com/office/powerpoint/2010/main" val="1392725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07504" y="116632"/>
            <a:ext cx="8928992" cy="646331"/>
          </a:xfrm>
          <a:prstGeom prst="rect">
            <a:avLst/>
          </a:prstGeom>
        </p:spPr>
        <p:txBody>
          <a:bodyPr wrap="square">
            <a:spAutoFit/>
          </a:bodyPr>
          <a:lstStyle/>
          <a:p>
            <a:pPr algn="just"/>
            <a:r>
              <a:rPr lang="tr-TR" b="1" smtClean="0">
                <a:solidFill>
                  <a:srgbClr val="FF0000"/>
                </a:solidFill>
                <a:latin typeface="Palatino Linotype" pitchFamily="18" charset="0"/>
              </a:rPr>
              <a:t>Uygulama_10 </a:t>
            </a:r>
            <a:r>
              <a:rPr lang="tr-TR" dirty="0">
                <a:latin typeface="Palatino Linotype" pitchFamily="18" charset="0"/>
              </a:rPr>
              <a:t>Aşağıda ölçüleri verilmiş şekli bilgisayarda </a:t>
            </a:r>
            <a:r>
              <a:rPr lang="tr-TR" dirty="0" err="1">
                <a:latin typeface="Palatino Linotype" pitchFamily="18" charset="0"/>
              </a:rPr>
              <a:t>AutoCAD</a:t>
            </a:r>
            <a:r>
              <a:rPr lang="tr-TR" dirty="0">
                <a:latin typeface="Palatino Linotype" pitchFamily="18" charset="0"/>
              </a:rPr>
              <a:t> programında çiziniz ve kurallarına göre ölçülendiriniz</a:t>
            </a:r>
            <a:r>
              <a:rPr lang="tr-TR" dirty="0" smtClean="0">
                <a:latin typeface="Palatino Linotype" pitchFamily="18" charset="0"/>
              </a:rPr>
              <a:t>.</a:t>
            </a:r>
            <a:endParaRPr lang="tr-TR" dirty="0">
              <a:latin typeface="Palatino Linotype"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1609" y="764704"/>
            <a:ext cx="6182719" cy="5904736"/>
          </a:xfrm>
          <a:prstGeom prst="rect">
            <a:avLst/>
          </a:prstGeom>
        </p:spPr>
      </p:pic>
    </p:spTree>
    <p:extLst>
      <p:ext uri="{BB962C8B-B14F-4D97-AF65-F5344CB8AC3E}">
        <p14:creationId xmlns:p14="http://schemas.microsoft.com/office/powerpoint/2010/main" val="41221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605001"/>
            <a:ext cx="9001000" cy="6186309"/>
          </a:xfrm>
          <a:prstGeom prst="rect">
            <a:avLst/>
          </a:prstGeom>
        </p:spPr>
        <p:txBody>
          <a:bodyPr wrap="square">
            <a:spAutoFit/>
          </a:bodyPr>
          <a:lstStyle/>
          <a:p>
            <a:pPr algn="just"/>
            <a:r>
              <a:rPr lang="tr-TR" b="1" i="1" dirty="0"/>
              <a:t>Set </a:t>
            </a:r>
            <a:r>
              <a:rPr lang="tr-TR" b="1" i="1" dirty="0" err="1"/>
              <a:t>Current</a:t>
            </a:r>
            <a:r>
              <a:rPr lang="tr-TR" dirty="0"/>
              <a:t>: </a:t>
            </a:r>
            <a:r>
              <a:rPr lang="en-GB" dirty="0"/>
              <a:t>Styles </a:t>
            </a:r>
            <a:r>
              <a:rPr lang="en-GB" dirty="0" err="1"/>
              <a:t>bölümünde</a:t>
            </a:r>
            <a:r>
              <a:rPr lang="en-GB" dirty="0"/>
              <a:t> </a:t>
            </a:r>
            <a:r>
              <a:rPr lang="en-GB" dirty="0" err="1"/>
              <a:t>mevcut</a:t>
            </a:r>
            <a:r>
              <a:rPr lang="en-GB" dirty="0"/>
              <a:t> </a:t>
            </a:r>
            <a:r>
              <a:rPr lang="en-GB" dirty="0" err="1"/>
              <a:t>olan</a:t>
            </a:r>
            <a:r>
              <a:rPr lang="en-GB" dirty="0"/>
              <a:t> </a:t>
            </a:r>
            <a:r>
              <a:rPr lang="en-GB" dirty="0" err="1"/>
              <a:t>ölçülendirme</a:t>
            </a:r>
            <a:r>
              <a:rPr lang="en-GB" dirty="0"/>
              <a:t> </a:t>
            </a:r>
            <a:r>
              <a:rPr lang="en-GB" dirty="0" err="1"/>
              <a:t>stillerinden</a:t>
            </a:r>
            <a:r>
              <a:rPr lang="en-GB" dirty="0"/>
              <a:t> </a:t>
            </a:r>
            <a:r>
              <a:rPr lang="en-GB" dirty="0" err="1"/>
              <a:t>birininin</a:t>
            </a:r>
            <a:r>
              <a:rPr lang="en-GB" dirty="0"/>
              <a:t> </a:t>
            </a:r>
            <a:r>
              <a:rPr lang="en-GB" dirty="0" err="1"/>
              <a:t>seçilerek</a:t>
            </a:r>
            <a:r>
              <a:rPr lang="en-GB" dirty="0"/>
              <a:t> </a:t>
            </a:r>
            <a:r>
              <a:rPr lang="en-GB" dirty="0" err="1"/>
              <a:t>güncel</a:t>
            </a:r>
            <a:r>
              <a:rPr lang="en-GB" dirty="0"/>
              <a:t> hale </a:t>
            </a:r>
            <a:r>
              <a:rPr lang="en-GB" dirty="0" err="1"/>
              <a:t>getirilmesi</a:t>
            </a:r>
            <a:r>
              <a:rPr lang="en-GB" dirty="0"/>
              <a:t> </a:t>
            </a:r>
            <a:r>
              <a:rPr lang="en-GB" dirty="0" err="1"/>
              <a:t>için</a:t>
            </a:r>
            <a:r>
              <a:rPr lang="en-GB" dirty="0"/>
              <a:t> </a:t>
            </a:r>
            <a:r>
              <a:rPr lang="en-GB" dirty="0" err="1"/>
              <a:t>kullanılır</a:t>
            </a:r>
            <a:r>
              <a:rPr lang="en-GB" dirty="0"/>
              <a:t>.</a:t>
            </a:r>
            <a:endParaRPr lang="tr-TR" dirty="0"/>
          </a:p>
          <a:p>
            <a:pPr algn="just"/>
            <a:r>
              <a:rPr lang="en-GB" b="1" i="1" dirty="0"/>
              <a:t>Rename</a:t>
            </a:r>
            <a:r>
              <a:rPr lang="en-GB" dirty="0"/>
              <a:t>: </a:t>
            </a:r>
            <a:r>
              <a:rPr lang="en-GB" dirty="0" err="1"/>
              <a:t>seçili</a:t>
            </a:r>
            <a:r>
              <a:rPr lang="en-GB" dirty="0"/>
              <a:t> </a:t>
            </a:r>
            <a:r>
              <a:rPr lang="en-GB" dirty="0" err="1"/>
              <a:t>tipin</a:t>
            </a:r>
            <a:r>
              <a:rPr lang="en-GB" dirty="0"/>
              <a:t> </a:t>
            </a:r>
            <a:r>
              <a:rPr lang="en-GB" dirty="0" err="1"/>
              <a:t>isiminin</a:t>
            </a:r>
            <a:r>
              <a:rPr lang="en-GB" dirty="0"/>
              <a:t> </a:t>
            </a:r>
            <a:r>
              <a:rPr lang="en-GB" dirty="0" err="1"/>
              <a:t>desğirilmesine</a:t>
            </a:r>
            <a:r>
              <a:rPr lang="en-GB" dirty="0"/>
              <a:t> </a:t>
            </a:r>
            <a:r>
              <a:rPr lang="en-GB" dirty="0" err="1"/>
              <a:t>olanak</a:t>
            </a:r>
            <a:r>
              <a:rPr lang="en-GB" dirty="0"/>
              <a:t> </a:t>
            </a:r>
            <a:r>
              <a:rPr lang="en-GB" dirty="0" err="1"/>
              <a:t>tanır</a:t>
            </a:r>
            <a:r>
              <a:rPr lang="en-GB" dirty="0"/>
              <a:t>.</a:t>
            </a:r>
            <a:endParaRPr lang="tr-TR" dirty="0"/>
          </a:p>
          <a:p>
            <a:pPr algn="just"/>
            <a:r>
              <a:rPr lang="en-GB" b="1" i="1" dirty="0"/>
              <a:t>Delete:</a:t>
            </a:r>
            <a:r>
              <a:rPr lang="en-GB" dirty="0"/>
              <a:t> </a:t>
            </a:r>
            <a:r>
              <a:rPr lang="en-GB" dirty="0" err="1"/>
              <a:t>Seçili</a:t>
            </a:r>
            <a:r>
              <a:rPr lang="en-GB" dirty="0"/>
              <a:t> tipi </a:t>
            </a:r>
            <a:r>
              <a:rPr lang="en-GB" dirty="0" err="1"/>
              <a:t>listeden</a:t>
            </a:r>
            <a:r>
              <a:rPr lang="en-GB" dirty="0"/>
              <a:t> </a:t>
            </a:r>
            <a:r>
              <a:rPr lang="en-GB" dirty="0" err="1"/>
              <a:t>siler</a:t>
            </a:r>
            <a:endParaRPr lang="tr-TR" dirty="0"/>
          </a:p>
          <a:p>
            <a:pPr algn="just"/>
            <a:r>
              <a:rPr lang="en-GB" b="1" i="1" dirty="0"/>
              <a:t>All Styles:</a:t>
            </a:r>
            <a:r>
              <a:rPr lang="en-GB" dirty="0"/>
              <a:t> </a:t>
            </a:r>
            <a:r>
              <a:rPr lang="en-GB" dirty="0" err="1"/>
              <a:t>Çizimde</a:t>
            </a:r>
            <a:r>
              <a:rPr lang="en-GB" dirty="0"/>
              <a:t> </a:t>
            </a:r>
            <a:r>
              <a:rPr lang="en-GB" dirty="0" err="1"/>
              <a:t>yeralan</a:t>
            </a:r>
            <a:r>
              <a:rPr lang="en-GB" dirty="0"/>
              <a:t> </a:t>
            </a:r>
            <a:r>
              <a:rPr lang="en-GB" dirty="0" err="1"/>
              <a:t>tüm</a:t>
            </a:r>
            <a:r>
              <a:rPr lang="en-GB" dirty="0"/>
              <a:t> </a:t>
            </a:r>
            <a:r>
              <a:rPr lang="en-GB" dirty="0" err="1"/>
              <a:t>ölçü</a:t>
            </a:r>
            <a:r>
              <a:rPr lang="en-GB" dirty="0"/>
              <a:t> </a:t>
            </a:r>
            <a:r>
              <a:rPr lang="en-GB" dirty="0" err="1"/>
              <a:t>tiplerini</a:t>
            </a:r>
            <a:r>
              <a:rPr lang="en-GB" dirty="0"/>
              <a:t> </a:t>
            </a:r>
            <a:r>
              <a:rPr lang="en-GB" dirty="0" err="1"/>
              <a:t>Steyles</a:t>
            </a:r>
            <a:r>
              <a:rPr lang="en-GB" dirty="0"/>
              <a:t> </a:t>
            </a:r>
            <a:r>
              <a:rPr lang="en-GB" dirty="0" err="1"/>
              <a:t>listesinde</a:t>
            </a:r>
            <a:r>
              <a:rPr lang="en-GB" dirty="0"/>
              <a:t> </a:t>
            </a:r>
            <a:r>
              <a:rPr lang="en-GB" dirty="0" err="1"/>
              <a:t>gösterir</a:t>
            </a:r>
            <a:r>
              <a:rPr lang="en-GB" dirty="0"/>
              <a:t>.</a:t>
            </a:r>
            <a:endParaRPr lang="tr-TR" dirty="0"/>
          </a:p>
          <a:p>
            <a:pPr algn="just"/>
            <a:r>
              <a:rPr lang="en-GB" b="1" i="1" dirty="0"/>
              <a:t>Styles in Use:</a:t>
            </a:r>
            <a:r>
              <a:rPr lang="en-GB" dirty="0"/>
              <a:t> </a:t>
            </a:r>
            <a:r>
              <a:rPr lang="en-GB" dirty="0" err="1"/>
              <a:t>Yalnızca</a:t>
            </a:r>
            <a:r>
              <a:rPr lang="en-GB" dirty="0"/>
              <a:t> </a:t>
            </a:r>
            <a:r>
              <a:rPr lang="en-GB" dirty="0" err="1"/>
              <a:t>çizimde</a:t>
            </a:r>
            <a:r>
              <a:rPr lang="en-GB" dirty="0"/>
              <a:t> </a:t>
            </a:r>
            <a:r>
              <a:rPr lang="en-GB" dirty="0" err="1"/>
              <a:t>kullanılan</a:t>
            </a:r>
            <a:r>
              <a:rPr lang="en-GB" dirty="0"/>
              <a:t> </a:t>
            </a:r>
            <a:r>
              <a:rPr lang="en-GB" dirty="0" err="1"/>
              <a:t>ölçü</a:t>
            </a:r>
            <a:r>
              <a:rPr lang="en-GB" dirty="0"/>
              <a:t> </a:t>
            </a:r>
            <a:r>
              <a:rPr lang="en-GB" dirty="0" err="1"/>
              <a:t>tiplerini</a:t>
            </a:r>
            <a:r>
              <a:rPr lang="en-GB" dirty="0"/>
              <a:t> Styles </a:t>
            </a:r>
            <a:r>
              <a:rPr lang="en-GB" dirty="0" err="1"/>
              <a:t>listesinde</a:t>
            </a:r>
            <a:r>
              <a:rPr lang="en-GB" dirty="0"/>
              <a:t> </a:t>
            </a:r>
            <a:r>
              <a:rPr lang="en-GB" dirty="0" err="1"/>
              <a:t>gösterir</a:t>
            </a:r>
            <a:r>
              <a:rPr lang="en-GB" dirty="0"/>
              <a:t>.</a:t>
            </a:r>
            <a:endParaRPr lang="tr-TR" dirty="0"/>
          </a:p>
          <a:p>
            <a:pPr algn="just"/>
            <a:r>
              <a:rPr lang="en-GB" b="1" i="1" dirty="0"/>
              <a:t>New:</a:t>
            </a:r>
            <a:r>
              <a:rPr lang="en-GB" dirty="0"/>
              <a:t> Bu </a:t>
            </a:r>
            <a:r>
              <a:rPr lang="en-GB" dirty="0" err="1"/>
              <a:t>seçenek</a:t>
            </a:r>
            <a:r>
              <a:rPr lang="en-GB" dirty="0"/>
              <a:t>, </a:t>
            </a:r>
            <a:r>
              <a:rPr lang="en-GB" dirty="0" err="1"/>
              <a:t>yeni</a:t>
            </a:r>
            <a:r>
              <a:rPr lang="en-GB" dirty="0"/>
              <a:t> </a:t>
            </a:r>
            <a:r>
              <a:rPr lang="en-GB" dirty="0" err="1"/>
              <a:t>bir</a:t>
            </a:r>
            <a:r>
              <a:rPr lang="en-GB" dirty="0"/>
              <a:t> </a:t>
            </a:r>
            <a:r>
              <a:rPr lang="en-GB" dirty="0" err="1"/>
              <a:t>ölçülendirme</a:t>
            </a:r>
            <a:r>
              <a:rPr lang="en-GB" dirty="0"/>
              <a:t> </a:t>
            </a:r>
            <a:r>
              <a:rPr lang="en-GB" dirty="0" err="1"/>
              <a:t>tekniğini</a:t>
            </a:r>
            <a:r>
              <a:rPr lang="en-GB" dirty="0"/>
              <a:t> </a:t>
            </a:r>
            <a:r>
              <a:rPr lang="en-GB" dirty="0" err="1"/>
              <a:t>tanımlamak</a:t>
            </a:r>
            <a:r>
              <a:rPr lang="en-GB" dirty="0"/>
              <a:t> </a:t>
            </a:r>
            <a:r>
              <a:rPr lang="en-GB" dirty="0" err="1"/>
              <a:t>için</a:t>
            </a:r>
            <a:r>
              <a:rPr lang="en-GB" dirty="0"/>
              <a:t> </a:t>
            </a:r>
            <a:r>
              <a:rPr lang="en-GB" dirty="0" err="1"/>
              <a:t>kullanılır</a:t>
            </a:r>
            <a:r>
              <a:rPr lang="en-GB" dirty="0"/>
              <a:t>.</a:t>
            </a:r>
            <a:endParaRPr lang="tr-TR" dirty="0"/>
          </a:p>
          <a:p>
            <a:pPr algn="just"/>
            <a:r>
              <a:rPr lang="en-GB" b="1" i="1" dirty="0"/>
              <a:t>New Style:</a:t>
            </a:r>
            <a:r>
              <a:rPr lang="en-GB" dirty="0"/>
              <a:t> Name </a:t>
            </a:r>
            <a:r>
              <a:rPr lang="en-GB" dirty="0" err="1"/>
              <a:t>kısmına</a:t>
            </a:r>
            <a:r>
              <a:rPr lang="en-GB" dirty="0"/>
              <a:t> </a:t>
            </a:r>
            <a:r>
              <a:rPr lang="en-GB" dirty="0" err="1"/>
              <a:t>yeni</a:t>
            </a:r>
            <a:r>
              <a:rPr lang="en-GB" dirty="0"/>
              <a:t> </a:t>
            </a:r>
            <a:r>
              <a:rPr lang="en-GB" dirty="0" err="1"/>
              <a:t>stilin</a:t>
            </a:r>
            <a:r>
              <a:rPr lang="en-GB" dirty="0"/>
              <a:t> </a:t>
            </a:r>
            <a:r>
              <a:rPr lang="en-GB" dirty="0" err="1"/>
              <a:t>ismi</a:t>
            </a:r>
            <a:r>
              <a:rPr lang="en-GB" dirty="0"/>
              <a:t> </a:t>
            </a:r>
            <a:r>
              <a:rPr lang="en-GB" dirty="0" err="1"/>
              <a:t>girilir</a:t>
            </a:r>
            <a:r>
              <a:rPr lang="en-GB" dirty="0"/>
              <a:t>.</a:t>
            </a:r>
            <a:endParaRPr lang="tr-TR" dirty="0"/>
          </a:p>
          <a:p>
            <a:pPr algn="just"/>
            <a:r>
              <a:rPr lang="tr-TR" b="1" i="1" dirty="0"/>
              <a:t>Start </a:t>
            </a:r>
            <a:r>
              <a:rPr lang="tr-TR" b="1" i="1" dirty="0" err="1"/>
              <a:t>With</a:t>
            </a:r>
            <a:r>
              <a:rPr lang="tr-TR" b="1" i="1" dirty="0"/>
              <a:t>:</a:t>
            </a:r>
            <a:r>
              <a:rPr lang="tr-TR" dirty="0"/>
              <a:t> Bu kısımda daha önce var olan stillerden başlanılarak yeni stilin başlangıç referansı tanımlanır.</a:t>
            </a:r>
          </a:p>
          <a:p>
            <a:pPr algn="just"/>
            <a:r>
              <a:rPr lang="tr-TR" b="1" i="1" dirty="0" err="1"/>
              <a:t>Use</a:t>
            </a:r>
            <a:r>
              <a:rPr lang="tr-TR" b="1" i="1" dirty="0"/>
              <a:t> </a:t>
            </a:r>
            <a:r>
              <a:rPr lang="tr-TR" b="1" i="1" dirty="0" err="1"/>
              <a:t>for</a:t>
            </a:r>
            <a:r>
              <a:rPr lang="tr-TR" b="1" i="1" dirty="0"/>
              <a:t>:</a:t>
            </a:r>
            <a:r>
              <a:rPr lang="tr-TR" dirty="0"/>
              <a:t> Bu kısımda oluşturulacak yeni stilin hangi ölçülendirmeler için kullanılacağı tespit edilir. Bütün bir ölçülendirme için kullanılabilir veya açılacak alt seçeneklerden biri belirlenebilir.</a:t>
            </a:r>
          </a:p>
          <a:p>
            <a:pPr algn="just"/>
            <a:r>
              <a:rPr lang="tr-TR" b="1" i="1" dirty="0" err="1"/>
              <a:t>Annotative</a:t>
            </a:r>
            <a:r>
              <a:rPr lang="tr-TR" b="1" i="1" dirty="0"/>
              <a:t>:</a:t>
            </a:r>
            <a:r>
              <a:rPr lang="tr-TR" dirty="0"/>
              <a:t> çizim ölçeğine bağlı olarak ölçeğini değiştirebilen ölçü tipi oluşturulabilmesini sağlar.</a:t>
            </a:r>
          </a:p>
          <a:p>
            <a:pPr algn="just"/>
            <a:r>
              <a:rPr lang="tr-TR" b="1" i="1" dirty="0" err="1"/>
              <a:t>Modify</a:t>
            </a:r>
            <a:r>
              <a:rPr lang="tr-TR" dirty="0"/>
              <a:t>: ölçü tipi ayarlarını değiştirir.</a:t>
            </a:r>
          </a:p>
          <a:p>
            <a:pPr algn="just"/>
            <a:r>
              <a:rPr lang="tr-TR" b="1" i="1" dirty="0" err="1"/>
              <a:t>Orride</a:t>
            </a:r>
            <a:r>
              <a:rPr lang="tr-TR" b="1" i="1" dirty="0"/>
              <a:t>: </a:t>
            </a:r>
            <a:r>
              <a:rPr lang="tr-TR" dirty="0"/>
              <a:t>Üzerine yazarak ölçülendirme biçimi yapmak için kullanılır. Bir ölçü tipi için </a:t>
            </a:r>
            <a:r>
              <a:rPr lang="tr-TR" dirty="0" err="1"/>
              <a:t>geçiçi</a:t>
            </a:r>
            <a:r>
              <a:rPr lang="tr-TR" dirty="0"/>
              <a:t> bir alternatif üretir.</a:t>
            </a:r>
          </a:p>
          <a:p>
            <a:pPr algn="just"/>
            <a:r>
              <a:rPr lang="tr-TR" b="1" i="1" dirty="0" err="1"/>
              <a:t>Compare</a:t>
            </a:r>
            <a:r>
              <a:rPr lang="tr-TR" b="1" i="1" dirty="0"/>
              <a:t>:</a:t>
            </a:r>
            <a:r>
              <a:rPr lang="tr-TR" dirty="0"/>
              <a:t> İki ölçülendirme biçiminin özelliklerini karşılaştırmak veya bir biçimin tüm özelliklerine bakmak için kullanılır.</a:t>
            </a:r>
          </a:p>
          <a:p>
            <a:pPr algn="just"/>
            <a:r>
              <a:rPr lang="tr-TR" b="1" i="1" dirty="0" err="1"/>
              <a:t>Continue</a:t>
            </a:r>
            <a:r>
              <a:rPr lang="tr-TR" b="1" i="1" dirty="0"/>
              <a:t>:</a:t>
            </a:r>
            <a:r>
              <a:rPr lang="tr-TR" dirty="0"/>
              <a:t> Bu sekme tıklanarak yeni oluşturulacak ölçülendirme stili özelliklerinin tanımlanması için devam edilir.</a:t>
            </a:r>
          </a:p>
        </p:txBody>
      </p:sp>
      <p:sp>
        <p:nvSpPr>
          <p:cNvPr id="4" name="Dikdörtgen 3"/>
          <p:cNvSpPr/>
          <p:nvPr/>
        </p:nvSpPr>
        <p:spPr>
          <a:xfrm>
            <a:off x="35496" y="44624"/>
            <a:ext cx="2831224" cy="523220"/>
          </a:xfrm>
          <a:prstGeom prst="rect">
            <a:avLst/>
          </a:prstGeom>
        </p:spPr>
        <p:txBody>
          <a:bodyPr wrap="none">
            <a:spAutoFit/>
          </a:bodyPr>
          <a:lstStyle/>
          <a:p>
            <a:r>
              <a:rPr lang="tr-TR" sz="2800" b="1" i="1" dirty="0" err="1">
                <a:latin typeface="Palatino Linotype" pitchFamily="18" charset="0"/>
              </a:rPr>
              <a:t>Dimension</a:t>
            </a:r>
            <a:r>
              <a:rPr lang="tr-TR" sz="2800" b="1" i="1" dirty="0">
                <a:latin typeface="Palatino Linotype" pitchFamily="18" charset="0"/>
              </a:rPr>
              <a:t> </a:t>
            </a:r>
            <a:r>
              <a:rPr lang="tr-TR" sz="2800" b="1" i="1" dirty="0" smtClean="0">
                <a:latin typeface="Palatino Linotype" pitchFamily="18" charset="0"/>
              </a:rPr>
              <a:t>Style</a:t>
            </a:r>
            <a:endParaRPr lang="tr-TR" sz="2800" b="1" i="1" dirty="0">
              <a:latin typeface="Palatino Linotype" pitchFamily="18" charset="0"/>
            </a:endParaRPr>
          </a:p>
        </p:txBody>
      </p:sp>
    </p:spTree>
    <p:extLst>
      <p:ext uri="{BB962C8B-B14F-4D97-AF65-F5344CB8AC3E}">
        <p14:creationId xmlns:p14="http://schemas.microsoft.com/office/powerpoint/2010/main" val="4011508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5496" y="116632"/>
            <a:ext cx="2728504" cy="523220"/>
          </a:xfrm>
          <a:prstGeom prst="rect">
            <a:avLst/>
          </a:prstGeom>
        </p:spPr>
        <p:txBody>
          <a:bodyPr wrap="none">
            <a:spAutoFit/>
          </a:bodyPr>
          <a:lstStyle/>
          <a:p>
            <a:r>
              <a:rPr lang="tr-TR" sz="2800" b="1" dirty="0"/>
              <a:t>Ölçü Tipi Ayarları</a:t>
            </a:r>
          </a:p>
        </p:txBody>
      </p:sp>
      <p:pic>
        <p:nvPicPr>
          <p:cNvPr id="5" name="Resim 4"/>
          <p:cNvPicPr/>
          <p:nvPr/>
        </p:nvPicPr>
        <p:blipFill>
          <a:blip r:embed="rId2">
            <a:extLst>
              <a:ext uri="{28A0092B-C50C-407E-A947-70E740481C1C}">
                <a14:useLocalDpi xmlns:a14="http://schemas.microsoft.com/office/drawing/2010/main" val="0"/>
              </a:ext>
            </a:extLst>
          </a:blip>
          <a:srcRect/>
          <a:stretch>
            <a:fillRect/>
          </a:stretch>
        </p:blipFill>
        <p:spPr bwMode="auto">
          <a:xfrm>
            <a:off x="1331641" y="692696"/>
            <a:ext cx="5760639" cy="1800200"/>
          </a:xfrm>
          <a:prstGeom prst="rect">
            <a:avLst/>
          </a:prstGeom>
          <a:noFill/>
          <a:ln>
            <a:noFill/>
          </a:ln>
        </p:spPr>
      </p:pic>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899592" y="2492896"/>
            <a:ext cx="6477783" cy="4320480"/>
          </a:xfrm>
          <a:prstGeom prst="rect">
            <a:avLst/>
          </a:prstGeom>
          <a:noFill/>
          <a:ln>
            <a:noFill/>
          </a:ln>
        </p:spPr>
      </p:pic>
    </p:spTree>
    <p:extLst>
      <p:ext uri="{BB962C8B-B14F-4D97-AF65-F5344CB8AC3E}">
        <p14:creationId xmlns:p14="http://schemas.microsoft.com/office/powerpoint/2010/main" val="3591932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556792"/>
            <a:ext cx="5269379" cy="4392488"/>
          </a:xfrm>
          <a:prstGeom prst="rect">
            <a:avLst/>
          </a:prstGeom>
          <a:noFill/>
          <a:ln>
            <a:noFill/>
          </a:ln>
        </p:spPr>
      </p:pic>
      <p:sp>
        <p:nvSpPr>
          <p:cNvPr id="3" name="Dikdörtgen 2"/>
          <p:cNvSpPr/>
          <p:nvPr/>
        </p:nvSpPr>
        <p:spPr>
          <a:xfrm>
            <a:off x="19522" y="35308"/>
            <a:ext cx="2115964" cy="523220"/>
          </a:xfrm>
          <a:prstGeom prst="rect">
            <a:avLst/>
          </a:prstGeom>
        </p:spPr>
        <p:txBody>
          <a:bodyPr wrap="none">
            <a:spAutoFit/>
          </a:bodyPr>
          <a:lstStyle/>
          <a:p>
            <a:r>
              <a:rPr lang="tr-TR" sz="2800" b="1" dirty="0" err="1"/>
              <a:t>Lines</a:t>
            </a:r>
            <a:r>
              <a:rPr lang="tr-TR" sz="2800" b="1" dirty="0"/>
              <a:t>:</a:t>
            </a:r>
            <a:r>
              <a:rPr lang="en-GB" sz="2800" b="1" dirty="0" err="1"/>
              <a:t>Çizgiler</a:t>
            </a:r>
            <a:endParaRPr lang="tr-TR" sz="2800" b="1" dirty="0"/>
          </a:p>
        </p:txBody>
      </p:sp>
      <p:sp>
        <p:nvSpPr>
          <p:cNvPr id="4" name="Dikdörtgen 3"/>
          <p:cNvSpPr/>
          <p:nvPr/>
        </p:nvSpPr>
        <p:spPr>
          <a:xfrm>
            <a:off x="50304" y="633462"/>
            <a:ext cx="9093696" cy="707886"/>
          </a:xfrm>
          <a:prstGeom prst="rect">
            <a:avLst/>
          </a:prstGeom>
        </p:spPr>
        <p:txBody>
          <a:bodyPr wrap="square">
            <a:spAutoFit/>
          </a:bodyPr>
          <a:lstStyle/>
          <a:p>
            <a:pPr algn="just"/>
            <a:r>
              <a:rPr lang="en-GB" sz="2000" b="1" dirty="0" smtClean="0">
                <a:latin typeface="Palatino Linotype" pitchFamily="18" charset="0"/>
              </a:rPr>
              <a:t>Lines</a:t>
            </a:r>
            <a:r>
              <a:rPr lang="tr-TR" sz="2000" b="1" dirty="0" smtClean="0">
                <a:latin typeface="Palatino Linotype" pitchFamily="18" charset="0"/>
              </a:rPr>
              <a:t>: </a:t>
            </a:r>
            <a:r>
              <a:rPr lang="tr-TR" sz="2000" dirty="0" smtClean="0">
                <a:latin typeface="Palatino Linotype" pitchFamily="18" charset="0"/>
              </a:rPr>
              <a:t>Ö</a:t>
            </a:r>
            <a:r>
              <a:rPr lang="en-GB" sz="2000" dirty="0" err="1" smtClean="0">
                <a:latin typeface="Palatino Linotype" pitchFamily="18" charset="0"/>
              </a:rPr>
              <a:t>lçüyü</a:t>
            </a:r>
            <a:r>
              <a:rPr lang="en-GB" sz="2000" dirty="0" smtClean="0">
                <a:latin typeface="Palatino Linotype" pitchFamily="18" charset="0"/>
              </a:rPr>
              <a:t> </a:t>
            </a:r>
            <a:r>
              <a:rPr lang="en-GB" sz="2000" dirty="0" err="1">
                <a:latin typeface="Palatino Linotype" pitchFamily="18" charset="0"/>
              </a:rPr>
              <a:t>oluşturan</a:t>
            </a:r>
            <a:r>
              <a:rPr lang="en-GB" sz="2000" dirty="0">
                <a:latin typeface="Palatino Linotype" pitchFamily="18" charset="0"/>
              </a:rPr>
              <a:t> </a:t>
            </a:r>
            <a:r>
              <a:rPr lang="en-GB" sz="2000" dirty="0" err="1">
                <a:latin typeface="Palatino Linotype" pitchFamily="18" charset="0"/>
              </a:rPr>
              <a:t>çizgilerin</a:t>
            </a:r>
            <a:r>
              <a:rPr lang="en-GB" sz="2000" dirty="0">
                <a:latin typeface="Palatino Linotype" pitchFamily="18" charset="0"/>
              </a:rPr>
              <a:t> </a:t>
            </a:r>
            <a:r>
              <a:rPr lang="en-GB" sz="2000" dirty="0" err="1">
                <a:latin typeface="Palatino Linotype" pitchFamily="18" charset="0"/>
              </a:rPr>
              <a:t>geometrik</a:t>
            </a:r>
            <a:r>
              <a:rPr lang="en-GB" sz="2000" dirty="0">
                <a:latin typeface="Palatino Linotype" pitchFamily="18" charset="0"/>
              </a:rPr>
              <a:t> </a:t>
            </a:r>
            <a:r>
              <a:rPr lang="en-GB" sz="2000" dirty="0" err="1">
                <a:latin typeface="Palatino Linotype" pitchFamily="18" charset="0"/>
              </a:rPr>
              <a:t>olarak</a:t>
            </a:r>
            <a:r>
              <a:rPr lang="en-GB" sz="2000" dirty="0">
                <a:latin typeface="Palatino Linotype" pitchFamily="18" charset="0"/>
              </a:rPr>
              <a:t> </a:t>
            </a:r>
            <a:r>
              <a:rPr lang="en-GB" sz="2000" dirty="0" err="1">
                <a:latin typeface="Palatino Linotype" pitchFamily="18" charset="0"/>
              </a:rPr>
              <a:t>nasıl</a:t>
            </a:r>
            <a:r>
              <a:rPr lang="en-GB" sz="2000" dirty="0">
                <a:latin typeface="Palatino Linotype" pitchFamily="18" charset="0"/>
              </a:rPr>
              <a:t> </a:t>
            </a:r>
            <a:r>
              <a:rPr lang="en-GB" sz="2000" dirty="0" err="1">
                <a:latin typeface="Palatino Linotype" pitchFamily="18" charset="0"/>
              </a:rPr>
              <a:t>bicimleneceğini</a:t>
            </a:r>
            <a:r>
              <a:rPr lang="en-GB" sz="2000" dirty="0">
                <a:latin typeface="Palatino Linotype" pitchFamily="18" charset="0"/>
              </a:rPr>
              <a:t> </a:t>
            </a:r>
            <a:r>
              <a:rPr lang="en-GB" sz="2000" dirty="0" err="1">
                <a:latin typeface="Palatino Linotype" pitchFamily="18" charset="0"/>
              </a:rPr>
              <a:t>belirleyen</a:t>
            </a:r>
            <a:r>
              <a:rPr lang="en-GB" sz="2000" dirty="0">
                <a:latin typeface="Palatino Linotype" pitchFamily="18" charset="0"/>
              </a:rPr>
              <a:t> </a:t>
            </a:r>
            <a:r>
              <a:rPr lang="en-GB" sz="2000" dirty="0" err="1">
                <a:latin typeface="Palatino Linotype" pitchFamily="18" charset="0"/>
              </a:rPr>
              <a:t>ayarlar</a:t>
            </a:r>
            <a:r>
              <a:rPr lang="en-GB" sz="2000" dirty="0">
                <a:latin typeface="Palatino Linotype" pitchFamily="18" charset="0"/>
              </a:rPr>
              <a:t> </a:t>
            </a:r>
            <a:r>
              <a:rPr lang="en-GB" sz="2000" dirty="0" err="1">
                <a:latin typeface="Palatino Linotype" pitchFamily="18" charset="0"/>
              </a:rPr>
              <a:t>içerir</a:t>
            </a:r>
            <a:r>
              <a:rPr lang="en-GB" sz="2000" dirty="0">
                <a:latin typeface="Palatino Linotype" pitchFamily="18" charset="0"/>
              </a:rPr>
              <a:t> </a:t>
            </a:r>
            <a:endParaRPr lang="tr-TR" sz="2000" dirty="0">
              <a:latin typeface="Palatino Linotype" pitchFamily="18" charset="0"/>
            </a:endParaRPr>
          </a:p>
        </p:txBody>
      </p:sp>
      <p:sp>
        <p:nvSpPr>
          <p:cNvPr id="5" name="Dikdörtgen 4"/>
          <p:cNvSpPr/>
          <p:nvPr/>
        </p:nvSpPr>
        <p:spPr>
          <a:xfrm>
            <a:off x="50304" y="5949280"/>
            <a:ext cx="9093696" cy="707886"/>
          </a:xfrm>
          <a:prstGeom prst="rect">
            <a:avLst/>
          </a:prstGeom>
        </p:spPr>
        <p:txBody>
          <a:bodyPr wrap="square">
            <a:spAutoFit/>
          </a:bodyPr>
          <a:lstStyle/>
          <a:p>
            <a:pPr algn="just"/>
            <a:r>
              <a:rPr lang="en-GB" sz="2000" b="1" u="sng" dirty="0"/>
              <a:t>Extension Lines:</a:t>
            </a:r>
            <a:r>
              <a:rPr lang="en-GB" sz="2000" b="1" dirty="0"/>
              <a:t> </a:t>
            </a:r>
            <a:r>
              <a:rPr lang="tr-TR" sz="2000" dirty="0" smtClean="0"/>
              <a:t>Öl</a:t>
            </a:r>
            <a:r>
              <a:rPr lang="en-GB" sz="2000" dirty="0" err="1" smtClean="0"/>
              <a:t>çü</a:t>
            </a:r>
            <a:r>
              <a:rPr lang="en-GB" sz="2000" dirty="0" smtClean="0"/>
              <a:t> </a:t>
            </a:r>
            <a:r>
              <a:rPr lang="en-GB" sz="2000" dirty="0" err="1"/>
              <a:t>çizgisinden</a:t>
            </a:r>
            <a:r>
              <a:rPr lang="en-GB" sz="2000" dirty="0"/>
              <a:t> </a:t>
            </a:r>
            <a:r>
              <a:rPr lang="en-GB" sz="2000" dirty="0" err="1"/>
              <a:t>nesneye</a:t>
            </a:r>
            <a:r>
              <a:rPr lang="en-GB" sz="2000" dirty="0"/>
              <a:t> </a:t>
            </a:r>
            <a:r>
              <a:rPr lang="en-GB" sz="2000" dirty="0" err="1"/>
              <a:t>doğru</a:t>
            </a:r>
            <a:r>
              <a:rPr lang="en-GB" sz="2000" dirty="0"/>
              <a:t> </a:t>
            </a:r>
            <a:r>
              <a:rPr lang="en-GB" sz="2000" dirty="0" err="1"/>
              <a:t>giden</a:t>
            </a:r>
            <a:r>
              <a:rPr lang="en-GB" sz="2000" dirty="0"/>
              <a:t> </a:t>
            </a:r>
            <a:r>
              <a:rPr lang="en-GB" sz="2000" dirty="0" err="1"/>
              <a:t>uzatma</a:t>
            </a:r>
            <a:r>
              <a:rPr lang="en-GB" sz="2000" dirty="0"/>
              <a:t> </a:t>
            </a:r>
            <a:r>
              <a:rPr lang="en-GB" sz="2000" dirty="0" err="1"/>
              <a:t>çizgisine</a:t>
            </a:r>
            <a:r>
              <a:rPr lang="en-GB" sz="2000" dirty="0"/>
              <a:t> </a:t>
            </a:r>
            <a:r>
              <a:rPr lang="en-GB" sz="2000" dirty="0" err="1"/>
              <a:t>ilişkin</a:t>
            </a:r>
            <a:r>
              <a:rPr lang="en-GB" sz="2000" dirty="0"/>
              <a:t> </a:t>
            </a:r>
            <a:r>
              <a:rPr lang="en-GB" sz="2000" dirty="0" err="1"/>
              <a:t>ayarların</a:t>
            </a:r>
            <a:r>
              <a:rPr lang="en-GB" sz="2000" dirty="0"/>
              <a:t> </a:t>
            </a:r>
            <a:r>
              <a:rPr lang="en-GB" sz="2000" dirty="0" err="1"/>
              <a:t>yapılmasını</a:t>
            </a:r>
            <a:r>
              <a:rPr lang="en-GB" sz="2000" dirty="0"/>
              <a:t> </a:t>
            </a:r>
            <a:r>
              <a:rPr lang="en-GB" sz="2000" dirty="0" err="1"/>
              <a:t>sağlar</a:t>
            </a:r>
            <a:endParaRPr lang="tr-TR" sz="2000" u="sng" dirty="0"/>
          </a:p>
        </p:txBody>
      </p:sp>
    </p:spTree>
    <p:extLst>
      <p:ext uri="{BB962C8B-B14F-4D97-AF65-F5344CB8AC3E}">
        <p14:creationId xmlns:p14="http://schemas.microsoft.com/office/powerpoint/2010/main" val="2948492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600" y="97468"/>
            <a:ext cx="7031092" cy="523220"/>
          </a:xfrm>
          <a:prstGeom prst="rect">
            <a:avLst/>
          </a:prstGeom>
        </p:spPr>
        <p:txBody>
          <a:bodyPr wrap="none">
            <a:spAutoFit/>
          </a:bodyPr>
          <a:lstStyle/>
          <a:p>
            <a:r>
              <a:rPr lang="tr-TR" sz="2800" b="1" dirty="0" err="1">
                <a:latin typeface="Palatino Linotype" pitchFamily="18" charset="0"/>
              </a:rPr>
              <a:t>Symbols</a:t>
            </a:r>
            <a:r>
              <a:rPr lang="tr-TR" sz="2800" b="1" dirty="0">
                <a:latin typeface="Palatino Linotype" pitchFamily="18" charset="0"/>
              </a:rPr>
              <a:t> </a:t>
            </a:r>
            <a:r>
              <a:rPr lang="tr-TR" sz="2800" b="1" dirty="0" err="1">
                <a:latin typeface="Palatino Linotype" pitchFamily="18" charset="0"/>
              </a:rPr>
              <a:t>and</a:t>
            </a:r>
            <a:r>
              <a:rPr lang="tr-TR" sz="2800" b="1" dirty="0">
                <a:latin typeface="Palatino Linotype" pitchFamily="18" charset="0"/>
              </a:rPr>
              <a:t> </a:t>
            </a:r>
            <a:r>
              <a:rPr lang="tr-TR" sz="2800" b="1" dirty="0" err="1">
                <a:latin typeface="Palatino Linotype" pitchFamily="18" charset="0"/>
              </a:rPr>
              <a:t>Arrows</a:t>
            </a:r>
            <a:r>
              <a:rPr lang="tr-TR" sz="2800" b="1" dirty="0">
                <a:latin typeface="Palatino Linotype" pitchFamily="18" charset="0"/>
              </a:rPr>
              <a:t>: Semboller ve Oklar</a:t>
            </a:r>
          </a:p>
        </p:txBody>
      </p:sp>
      <p:sp>
        <p:nvSpPr>
          <p:cNvPr id="3" name="Dikdörtgen 2"/>
          <p:cNvSpPr/>
          <p:nvPr/>
        </p:nvSpPr>
        <p:spPr>
          <a:xfrm>
            <a:off x="63192" y="620688"/>
            <a:ext cx="9080807" cy="707886"/>
          </a:xfrm>
          <a:prstGeom prst="rect">
            <a:avLst/>
          </a:prstGeom>
        </p:spPr>
        <p:txBody>
          <a:bodyPr wrap="square">
            <a:spAutoFit/>
          </a:bodyPr>
          <a:lstStyle/>
          <a:p>
            <a:pPr algn="just"/>
            <a:r>
              <a:rPr lang="tr-TR" sz="2000" dirty="0" err="1">
                <a:latin typeface="Palatino Linotype" pitchFamily="18" charset="0"/>
              </a:rPr>
              <a:t>Symbols</a:t>
            </a:r>
            <a:r>
              <a:rPr lang="tr-TR" sz="2000" dirty="0">
                <a:latin typeface="Palatino Linotype" pitchFamily="18" charset="0"/>
              </a:rPr>
              <a:t> </a:t>
            </a:r>
            <a:r>
              <a:rPr lang="tr-TR" sz="2000" dirty="0" err="1">
                <a:latin typeface="Palatino Linotype" pitchFamily="18" charset="0"/>
              </a:rPr>
              <a:t>and</a:t>
            </a:r>
            <a:r>
              <a:rPr lang="tr-TR" sz="2000" dirty="0">
                <a:latin typeface="Palatino Linotype" pitchFamily="18" charset="0"/>
              </a:rPr>
              <a:t> </a:t>
            </a:r>
            <a:r>
              <a:rPr lang="tr-TR" sz="2000" dirty="0" err="1">
                <a:latin typeface="Palatino Linotype" pitchFamily="18" charset="0"/>
              </a:rPr>
              <a:t>Arrows</a:t>
            </a:r>
            <a:r>
              <a:rPr lang="tr-TR" sz="2000" dirty="0">
                <a:latin typeface="Palatino Linotype" pitchFamily="18" charset="0"/>
              </a:rPr>
              <a:t> sekmesi ölçü uzatma çizgilerinin kesişim noktasındaki imlerin ve sembollerin </a:t>
            </a:r>
            <a:r>
              <a:rPr lang="tr-TR" sz="2000" dirty="0" err="1">
                <a:latin typeface="Palatino Linotype" pitchFamily="18" charset="0"/>
              </a:rPr>
              <a:t>bicimine</a:t>
            </a:r>
            <a:r>
              <a:rPr lang="tr-TR" sz="2000" dirty="0">
                <a:latin typeface="Palatino Linotype" pitchFamily="18" charset="0"/>
              </a:rPr>
              <a:t> ve büyüklüğüne ilişkin ayarları içerir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698571" y="1608896"/>
            <a:ext cx="5177685" cy="4844440"/>
          </a:xfrm>
          <a:prstGeom prst="rect">
            <a:avLst/>
          </a:prstGeom>
          <a:noFill/>
          <a:ln>
            <a:noFill/>
          </a:ln>
        </p:spPr>
      </p:pic>
    </p:spTree>
    <p:extLst>
      <p:ext uri="{BB962C8B-B14F-4D97-AF65-F5344CB8AC3E}">
        <p14:creationId xmlns:p14="http://schemas.microsoft.com/office/powerpoint/2010/main" val="17793312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785" y="97468"/>
            <a:ext cx="2936125" cy="523220"/>
          </a:xfrm>
          <a:prstGeom prst="rect">
            <a:avLst/>
          </a:prstGeom>
        </p:spPr>
        <p:txBody>
          <a:bodyPr wrap="none">
            <a:spAutoFit/>
          </a:bodyPr>
          <a:lstStyle/>
          <a:p>
            <a:r>
              <a:rPr lang="tr-TR" sz="2800" b="1" dirty="0" err="1">
                <a:latin typeface="Palatino Linotype" pitchFamily="18" charset="0"/>
              </a:rPr>
              <a:t>Text</a:t>
            </a:r>
            <a:r>
              <a:rPr lang="tr-TR" sz="2800" b="1" dirty="0">
                <a:latin typeface="Palatino Linotype" pitchFamily="18" charset="0"/>
              </a:rPr>
              <a:t>: Ölçü Metni</a:t>
            </a:r>
          </a:p>
        </p:txBody>
      </p:sp>
      <p:sp>
        <p:nvSpPr>
          <p:cNvPr id="3" name="Dikdörtgen 2"/>
          <p:cNvSpPr/>
          <p:nvPr/>
        </p:nvSpPr>
        <p:spPr>
          <a:xfrm>
            <a:off x="107504" y="620688"/>
            <a:ext cx="8964488" cy="707886"/>
          </a:xfrm>
          <a:prstGeom prst="rect">
            <a:avLst/>
          </a:prstGeom>
        </p:spPr>
        <p:txBody>
          <a:bodyPr wrap="square">
            <a:spAutoFit/>
          </a:bodyPr>
          <a:lstStyle/>
          <a:p>
            <a:pPr algn="just"/>
            <a:r>
              <a:rPr lang="tr-TR" sz="2000" dirty="0" err="1">
                <a:latin typeface="Palatino Linotype" pitchFamily="18" charset="0"/>
              </a:rPr>
              <a:t>Text</a:t>
            </a:r>
            <a:r>
              <a:rPr lang="tr-TR" sz="2000" dirty="0">
                <a:latin typeface="Palatino Linotype" pitchFamily="18" charset="0"/>
              </a:rPr>
              <a:t> sekmesi ölçü çizgisi üzerinde </a:t>
            </a:r>
            <a:r>
              <a:rPr lang="tr-TR" sz="2000" dirty="0" err="1">
                <a:latin typeface="Palatino Linotype" pitchFamily="18" charset="0"/>
              </a:rPr>
              <a:t>yeralan</a:t>
            </a:r>
            <a:r>
              <a:rPr lang="tr-TR" sz="2000" dirty="0">
                <a:latin typeface="Palatino Linotype" pitchFamily="18" charset="0"/>
              </a:rPr>
              <a:t> ve ölçü değerini gösteren metinlerin düzenlemesini ve konumlandırılmasını sağlar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5184576" cy="4680520"/>
          </a:xfrm>
          <a:prstGeom prst="rect">
            <a:avLst/>
          </a:prstGeom>
          <a:noFill/>
          <a:ln>
            <a:noFill/>
          </a:ln>
        </p:spPr>
      </p:pic>
    </p:spTree>
    <p:extLst>
      <p:ext uri="{BB962C8B-B14F-4D97-AF65-F5344CB8AC3E}">
        <p14:creationId xmlns:p14="http://schemas.microsoft.com/office/powerpoint/2010/main" val="23240326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5496" y="44624"/>
            <a:ext cx="3988592" cy="523220"/>
          </a:xfrm>
          <a:prstGeom prst="rect">
            <a:avLst/>
          </a:prstGeom>
        </p:spPr>
        <p:txBody>
          <a:bodyPr wrap="none">
            <a:spAutoFit/>
          </a:bodyPr>
          <a:lstStyle/>
          <a:p>
            <a:r>
              <a:rPr lang="tr-TR" sz="2800" b="1" dirty="0" smtClean="0">
                <a:latin typeface="Palatino Linotype" pitchFamily="18" charset="0"/>
              </a:rPr>
              <a:t>Fit: Ölçüleri Sığdırmak</a:t>
            </a:r>
            <a:endParaRPr lang="tr-TR" sz="2800" b="1" dirty="0">
              <a:latin typeface="Palatino Linotype" pitchFamily="18" charset="0"/>
            </a:endParaRPr>
          </a:p>
        </p:txBody>
      </p:sp>
      <p:sp>
        <p:nvSpPr>
          <p:cNvPr id="3" name="Dikdörtgen 2"/>
          <p:cNvSpPr/>
          <p:nvPr/>
        </p:nvSpPr>
        <p:spPr>
          <a:xfrm>
            <a:off x="70816" y="548680"/>
            <a:ext cx="8965679" cy="1631216"/>
          </a:xfrm>
          <a:prstGeom prst="rect">
            <a:avLst/>
          </a:prstGeom>
        </p:spPr>
        <p:txBody>
          <a:bodyPr wrap="square">
            <a:spAutoFit/>
          </a:bodyPr>
          <a:lstStyle/>
          <a:p>
            <a:pPr algn="just"/>
            <a:r>
              <a:rPr lang="tr-TR" sz="2000" dirty="0">
                <a:latin typeface="Palatino Linotype" pitchFamily="18" charset="0"/>
              </a:rPr>
              <a:t>Uzantı çizgileri arasındaki boş alana göre ölçü yazısı ile okların </a:t>
            </a:r>
            <a:r>
              <a:rPr lang="tr-TR" sz="2000" dirty="0" err="1">
                <a:latin typeface="Palatino Linotype" pitchFamily="18" charset="0"/>
              </a:rPr>
              <a:t>yerlesim</a:t>
            </a:r>
            <a:r>
              <a:rPr lang="tr-TR" sz="2000" dirty="0">
                <a:latin typeface="Palatino Linotype" pitchFamily="18" charset="0"/>
              </a:rPr>
              <a:t> ayarlarının yapıldığı yerdir. Fit sekmesi ölçü ve metinlerin ölçek ve yerleşimlerini düzenler. Ölçü verirken bazı ölçü değerlerinin yerleştirilemediği durumlarda metinleri uzatmak, uzatma çizgilerinin dışına yazmak veya ölçü </a:t>
            </a:r>
            <a:r>
              <a:rPr lang="tr-TR" sz="2000" dirty="0" err="1">
                <a:latin typeface="Palatino Linotype" pitchFamily="18" charset="0"/>
              </a:rPr>
              <a:t>olarını</a:t>
            </a:r>
            <a:r>
              <a:rPr lang="tr-TR" sz="2000" dirty="0">
                <a:latin typeface="Palatino Linotype" pitchFamily="18" charset="0"/>
              </a:rPr>
              <a:t> ters çevirmek için kullanılır </a:t>
            </a:r>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1979712" y="2179896"/>
            <a:ext cx="4871822" cy="4514666"/>
          </a:xfrm>
          <a:prstGeom prst="rect">
            <a:avLst/>
          </a:prstGeom>
          <a:noFill/>
          <a:ln>
            <a:noFill/>
          </a:ln>
        </p:spPr>
      </p:pic>
    </p:spTree>
    <p:extLst>
      <p:ext uri="{BB962C8B-B14F-4D97-AF65-F5344CB8AC3E}">
        <p14:creationId xmlns:p14="http://schemas.microsoft.com/office/powerpoint/2010/main" val="22812855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3616</TotalTime>
  <Words>1385</Words>
  <Application>Microsoft Office PowerPoint</Application>
  <PresentationFormat>Ekran Gösterisi (4:3)</PresentationFormat>
  <Paragraphs>134</Paragraphs>
  <Slides>35</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35</vt:i4>
      </vt:variant>
    </vt:vector>
  </HeadingPairs>
  <TitlesOfParts>
    <vt:vector size="40" baseType="lpstr">
      <vt:lpstr>Arial</vt:lpstr>
      <vt:lpstr>Calibri</vt:lpstr>
      <vt:lpstr>Palatino Linotype</vt:lpstr>
      <vt:lpstr>Times New Roman</vt:lpstr>
      <vt:lpstr>Ofis Teması</vt:lpstr>
      <vt:lpstr>ENM 108  Bilgisayar Destekli Teknik Resim</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BLM 183  Bilgi Teknolojileri ve Uygulamaları</dc:title>
  <dc:creator>ikeskin</dc:creator>
  <cp:lastModifiedBy>ikeskin</cp:lastModifiedBy>
  <cp:revision>540</cp:revision>
  <dcterms:created xsi:type="dcterms:W3CDTF">2012-08-28T10:36:22Z</dcterms:created>
  <dcterms:modified xsi:type="dcterms:W3CDTF">2014-03-28T09:55:04Z</dcterms:modified>
</cp:coreProperties>
</file>