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7"/>
  </p:notesMasterIdLst>
  <p:sldIdLst>
    <p:sldId id="309" r:id="rId2"/>
    <p:sldId id="269" r:id="rId3"/>
    <p:sldId id="311" r:id="rId4"/>
    <p:sldId id="257" r:id="rId5"/>
    <p:sldId id="292" r:id="rId6"/>
    <p:sldId id="293" r:id="rId7"/>
    <p:sldId id="294" r:id="rId8"/>
    <p:sldId id="314" r:id="rId9"/>
    <p:sldId id="295" r:id="rId10"/>
    <p:sldId id="296" r:id="rId11"/>
    <p:sldId id="297" r:id="rId12"/>
    <p:sldId id="298" r:id="rId13"/>
    <p:sldId id="299" r:id="rId14"/>
    <p:sldId id="300" r:id="rId15"/>
    <p:sldId id="301" r:id="rId16"/>
    <p:sldId id="302" r:id="rId17"/>
    <p:sldId id="303" r:id="rId18"/>
    <p:sldId id="304" r:id="rId19"/>
    <p:sldId id="258" r:id="rId20"/>
    <p:sldId id="279" r:id="rId21"/>
    <p:sldId id="260" r:id="rId22"/>
    <p:sldId id="261" r:id="rId23"/>
    <p:sldId id="287" r:id="rId24"/>
    <p:sldId id="283" r:id="rId25"/>
    <p:sldId id="270" r:id="rId26"/>
    <p:sldId id="271" r:id="rId27"/>
    <p:sldId id="272" r:id="rId28"/>
    <p:sldId id="306" r:id="rId29"/>
    <p:sldId id="307" r:id="rId30"/>
    <p:sldId id="273" r:id="rId31"/>
    <p:sldId id="274" r:id="rId32"/>
    <p:sldId id="275" r:id="rId33"/>
    <p:sldId id="284" r:id="rId34"/>
    <p:sldId id="285" r:id="rId35"/>
    <p:sldId id="286" r:id="rId36"/>
    <p:sldId id="267" r:id="rId37"/>
    <p:sldId id="268" r:id="rId38"/>
    <p:sldId id="305" r:id="rId39"/>
    <p:sldId id="312" r:id="rId40"/>
    <p:sldId id="308" r:id="rId41"/>
    <p:sldId id="290" r:id="rId42"/>
    <p:sldId id="291" r:id="rId43"/>
    <p:sldId id="289" r:id="rId44"/>
    <p:sldId id="288" r:id="rId45"/>
    <p:sldId id="313"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64" d="100"/>
          <a:sy n="64" d="100"/>
        </p:scale>
        <p:origin x="-1566" y="-252"/>
      </p:cViewPr>
      <p:guideLst>
        <p:guide orient="horz" pos="709"/>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64AB5-FDE7-4221-A56F-12C86847C2B3}" type="datetimeFigureOut">
              <a:rPr lang="tr-TR" smtClean="0"/>
              <a:t>23.09.2013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3269A-5141-4702-8835-54E378C0C5AD}" type="slidenum">
              <a:rPr lang="tr-TR" smtClean="0"/>
              <a:t>‹#›</a:t>
            </a:fld>
            <a:endParaRPr lang="tr-TR"/>
          </a:p>
        </p:txBody>
      </p:sp>
    </p:spTree>
    <p:extLst>
      <p:ext uri="{BB962C8B-B14F-4D97-AF65-F5344CB8AC3E}">
        <p14:creationId xmlns:p14="http://schemas.microsoft.com/office/powerpoint/2010/main" val="57740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E3269A-5141-4702-8835-54E378C0C5AD}" type="slidenum">
              <a:rPr lang="tr-TR" smtClean="0"/>
              <a:t>30</a:t>
            </a:fld>
            <a:endParaRPr lang="tr-TR"/>
          </a:p>
        </p:txBody>
      </p:sp>
    </p:spTree>
    <p:extLst>
      <p:ext uri="{BB962C8B-B14F-4D97-AF65-F5344CB8AC3E}">
        <p14:creationId xmlns:p14="http://schemas.microsoft.com/office/powerpoint/2010/main" val="427910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23.09.2013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7768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23.09.2013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271034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23.09.2013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142186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AK(1.Sayfa)">
    <p:spTree>
      <p:nvGrpSpPr>
        <p:cNvPr id="1" name=""/>
        <p:cNvGrpSpPr/>
        <p:nvPr/>
      </p:nvGrpSpPr>
      <p:grpSpPr>
        <a:xfrm>
          <a:off x="0" y="0"/>
          <a:ext cx="0" cy="0"/>
          <a:chOff x="0" y="0"/>
          <a:chExt cx="0" cy="0"/>
        </a:xfrm>
      </p:grpSpPr>
      <p:sp>
        <p:nvSpPr>
          <p:cNvPr id="7" name="Text Box 2"/>
          <p:cNvSpPr txBox="1">
            <a:spLocks noChangeArrowheads="1"/>
          </p:cNvSpPr>
          <p:nvPr userDrawn="1"/>
        </p:nvSpPr>
        <p:spPr bwMode="auto">
          <a:xfrm>
            <a:off x="7020272" y="0"/>
            <a:ext cx="1727200" cy="6837472"/>
          </a:xfrm>
          <a:prstGeom prst="rect">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endParaRPr>
          </a:p>
        </p:txBody>
      </p:sp>
      <p:sp>
        <p:nvSpPr>
          <p:cNvPr id="8" name="9 Metin kutusu"/>
          <p:cNvSpPr txBox="1"/>
          <p:nvPr userDrawn="1"/>
        </p:nvSpPr>
        <p:spPr>
          <a:xfrm>
            <a:off x="179512" y="6165304"/>
            <a:ext cx="2880000" cy="553998"/>
          </a:xfrm>
          <a:prstGeom prst="rect">
            <a:avLst/>
          </a:prstGeom>
          <a:noFill/>
        </p:spPr>
        <p:txBody>
          <a:bodyPr wrap="square" rtlCol="0">
            <a:spAutoFit/>
          </a:bodyPr>
          <a:lstStyle/>
          <a:p>
            <a:pPr algn="l"/>
            <a:r>
              <a:rPr lang="tr-TR" sz="1000" b="1" dirty="0" smtClean="0">
                <a:solidFill>
                  <a:schemeClr val="tx2"/>
                </a:solidFill>
                <a:latin typeface="Calibri" pitchFamily="34" charset="0"/>
                <a:cs typeface="Calibri" pitchFamily="34" charset="0"/>
              </a:rPr>
              <a:t>KBUZEM</a:t>
            </a:r>
            <a:endParaRPr lang="tr-TR" sz="1000" dirty="0" smtClean="0">
              <a:solidFill>
                <a:schemeClr val="tx2"/>
              </a:solidFill>
              <a:latin typeface="Calibri" pitchFamily="34" charset="0"/>
              <a:cs typeface="Calibri" pitchFamily="34" charset="0"/>
            </a:endParaRPr>
          </a:p>
          <a:p>
            <a:pPr algn="l"/>
            <a:r>
              <a:rPr lang="tr-TR" sz="1000" dirty="0" smtClean="0">
                <a:solidFill>
                  <a:schemeClr val="tx2"/>
                </a:solidFill>
                <a:latin typeface="Calibri" pitchFamily="34" charset="0"/>
                <a:cs typeface="Calibri" pitchFamily="34" charset="0"/>
              </a:rPr>
              <a:t>Karabük Üniversitesi</a:t>
            </a:r>
          </a:p>
          <a:p>
            <a:pPr algn="l"/>
            <a:r>
              <a:rPr lang="tr-TR" sz="1000" dirty="0" smtClean="0">
                <a:solidFill>
                  <a:schemeClr val="tx2"/>
                </a:solidFill>
                <a:latin typeface="Calibri" pitchFamily="34" charset="0"/>
                <a:cs typeface="Calibri" pitchFamily="34" charset="0"/>
              </a:rPr>
              <a:t>Uzaktan Eğitim Uygulama ve Araştırma Merkezi</a:t>
            </a:r>
            <a:endParaRPr lang="tr-TR" sz="1000" dirty="0">
              <a:solidFill>
                <a:schemeClr val="tx2"/>
              </a:solidFill>
              <a:latin typeface="Calibri" pitchFamily="34" charset="0"/>
              <a:cs typeface="Calibri" pitchFamily="34" charset="0"/>
            </a:endParaRPr>
          </a:p>
        </p:txBody>
      </p:sp>
      <p:pic>
        <p:nvPicPr>
          <p:cNvPr id="9" name="2 Resim" descr="Logo_180_202_Modified.PNG"/>
          <p:cNvPicPr/>
          <p:nvPr userDrawn="1"/>
        </p:nvPicPr>
        <p:blipFill>
          <a:blip r:embed="rId2" cstate="print"/>
          <a:stretch>
            <a:fillRect/>
          </a:stretch>
        </p:blipFill>
        <p:spPr>
          <a:xfrm>
            <a:off x="323528" y="332656"/>
            <a:ext cx="838706" cy="936104"/>
          </a:xfrm>
          <a:prstGeom prst="rect">
            <a:avLst/>
          </a:prstGeom>
        </p:spPr>
      </p:pic>
      <p:sp>
        <p:nvSpPr>
          <p:cNvPr id="10" name="Başlık 1"/>
          <p:cNvSpPr>
            <a:spLocks noGrp="1"/>
          </p:cNvSpPr>
          <p:nvPr userDrawn="1">
            <p:ph type="ctrTitle"/>
          </p:nvPr>
        </p:nvSpPr>
        <p:spPr>
          <a:xfrm>
            <a:off x="251520" y="1988840"/>
            <a:ext cx="8640000" cy="2160000"/>
          </a:xfrm>
        </p:spPr>
        <p:txBody>
          <a:bodyPr>
            <a:noAutofit/>
          </a:bodyPr>
          <a:lstStyle>
            <a:lvl1pPr>
              <a:defRPr lang="tr-TR" sz="4400" b="1" kern="1200" dirty="0">
                <a:solidFill>
                  <a:srgbClr val="1F497D">
                    <a:lumMod val="20000"/>
                    <a:lumOff val="80000"/>
                  </a:srgbClr>
                </a:solidFill>
                <a:latin typeface="+mj-lt"/>
                <a:ea typeface="+mj-ea"/>
                <a:cs typeface="+mj-cs"/>
              </a:defRPr>
            </a:lvl1pPr>
          </a:lstStyle>
          <a:p>
            <a:r>
              <a:rPr lang="tr-TR" b="1" dirty="0" smtClean="0">
                <a:solidFill>
                  <a:srgbClr val="1F497D">
                    <a:lumMod val="20000"/>
                    <a:lumOff val="80000"/>
                  </a:srgbClr>
                </a:solidFill>
              </a:rPr>
              <a:t>DERSKODU</a:t>
            </a:r>
            <a:r>
              <a:rPr lang="tr-TR" b="1" dirty="0">
                <a:solidFill>
                  <a:srgbClr val="1F497D"/>
                </a:solidFill>
              </a:rPr>
              <a:t/>
            </a:r>
            <a:br>
              <a:rPr lang="tr-TR" b="1" dirty="0">
                <a:solidFill>
                  <a:srgbClr val="1F497D"/>
                </a:solidFill>
              </a:rPr>
            </a:br>
            <a:r>
              <a:rPr lang="tr-TR" b="1" dirty="0" smtClean="0">
                <a:solidFill>
                  <a:srgbClr val="1F497D"/>
                </a:solidFill>
              </a:rPr>
              <a:t>DERS ADI</a:t>
            </a:r>
            <a:endParaRPr lang="tr-TR" dirty="0"/>
          </a:p>
        </p:txBody>
      </p:sp>
      <p:sp>
        <p:nvSpPr>
          <p:cNvPr id="11" name="Alt Başlık 2"/>
          <p:cNvSpPr>
            <a:spLocks noGrp="1"/>
          </p:cNvSpPr>
          <p:nvPr userDrawn="1">
            <p:ph type="subTitle" idx="1" hasCustomPrompt="1"/>
          </p:nvPr>
        </p:nvSpPr>
        <p:spPr>
          <a:xfrm>
            <a:off x="971600" y="4869160"/>
            <a:ext cx="7200000" cy="1440000"/>
          </a:xfrm>
        </p:spPr>
        <p:txBody>
          <a:bodyPr/>
          <a:lstStyle>
            <a:lvl1pPr algn="ctr">
              <a:buNone/>
              <a:defRPr lang="tr-TR" sz="2800" b="1" kern="1200" dirty="0" smtClean="0">
                <a:solidFill>
                  <a:prstClr val="white">
                    <a:lumMod val="75000"/>
                  </a:prstClr>
                </a:solidFill>
                <a:latin typeface="+mn-lt"/>
                <a:ea typeface="+mn-ea"/>
                <a:cs typeface="+mn-cs"/>
              </a:defRPr>
            </a:lvl1pPr>
          </a:lstStyle>
          <a:p>
            <a:pPr lvl="0"/>
            <a:r>
              <a:rPr lang="tr-TR" b="1" dirty="0" smtClean="0">
                <a:solidFill>
                  <a:prstClr val="white">
                    <a:lumMod val="75000"/>
                  </a:prstClr>
                </a:solidFill>
              </a:rPr>
              <a:t>Sorumlu Öğretim Elemanı Adı SOYADI</a:t>
            </a:r>
          </a:p>
          <a:p>
            <a:pPr lvl="0"/>
            <a:r>
              <a:rPr lang="tr-TR" sz="2400" b="1" dirty="0" smtClean="0">
                <a:solidFill>
                  <a:srgbClr val="1F497D">
                    <a:lumMod val="20000"/>
                    <a:lumOff val="80000"/>
                  </a:srgbClr>
                </a:solidFill>
              </a:rPr>
              <a:t>Öğretim Elemanı E-Posta</a:t>
            </a:r>
            <a:endParaRPr lang="tr-TR" sz="2400" b="1" dirty="0">
              <a:solidFill>
                <a:srgbClr val="1F497D">
                  <a:lumMod val="20000"/>
                  <a:lumOff val="80000"/>
                </a:srgbClr>
              </a:solidFill>
            </a:endParaRPr>
          </a:p>
        </p:txBody>
      </p:sp>
    </p:spTree>
    <p:extLst>
      <p:ext uri="{BB962C8B-B14F-4D97-AF65-F5344CB8AC3E}">
        <p14:creationId xmlns:p14="http://schemas.microsoft.com/office/powerpoint/2010/main" val="266713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23.09.2013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187083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F35A0BE-9411-4C5A-9F65-69F4C896CA58}" type="datetimeFigureOut">
              <a:rPr lang="tr-TR" smtClean="0"/>
              <a:t>23.09.2013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16678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F35A0BE-9411-4C5A-9F65-69F4C896CA58}" type="datetimeFigureOut">
              <a:rPr lang="tr-TR" smtClean="0"/>
              <a:t>23.09.2013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51632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F35A0BE-9411-4C5A-9F65-69F4C896CA58}" type="datetimeFigureOut">
              <a:rPr lang="tr-TR" smtClean="0"/>
              <a:t>23.09.2013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4712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F35A0BE-9411-4C5A-9F65-69F4C896CA58}" type="datetimeFigureOut">
              <a:rPr lang="tr-TR" smtClean="0"/>
              <a:t>23.09.2013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258285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F35A0BE-9411-4C5A-9F65-69F4C896CA58}" type="datetimeFigureOut">
              <a:rPr lang="tr-TR" smtClean="0"/>
              <a:t>23.09.2013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5678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35A0BE-9411-4C5A-9F65-69F4C896CA58}" type="datetimeFigureOut">
              <a:rPr lang="tr-TR" smtClean="0"/>
              <a:t>23.09.2013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20102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35A0BE-9411-4C5A-9F65-69F4C896CA58}" type="datetimeFigureOut">
              <a:rPr lang="tr-TR" smtClean="0"/>
              <a:t>23.09.2013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80416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5A0BE-9411-4C5A-9F65-69F4C896CA58}" type="datetimeFigureOut">
              <a:rPr lang="tr-TR" smtClean="0"/>
              <a:t>23.09.2013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68103-B439-4E70-802D-208769DE3618}" type="slidenum">
              <a:rPr lang="tr-TR" smtClean="0"/>
              <a:t>‹#›</a:t>
            </a:fld>
            <a:endParaRPr lang="tr-TR"/>
          </a:p>
        </p:txBody>
      </p:sp>
    </p:spTree>
    <p:extLst>
      <p:ext uri="{BB962C8B-B14F-4D97-AF65-F5344CB8AC3E}">
        <p14:creationId xmlns:p14="http://schemas.microsoft.com/office/powerpoint/2010/main" val="1491260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ankeskin@gmail.com" TargetMode="External"/><Relationship Id="rId2" Type="http://schemas.openxmlformats.org/officeDocument/2006/relationships/hyperlink" Target="mailto:inankeskin@karabuk.edu.t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emf"/><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jpg"/><Relationship Id="rId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emf"/><Relationship Id="rId5" Type="http://schemas.openxmlformats.org/officeDocument/2006/relationships/image" Target="../media/image79.png"/><Relationship Id="rId10" Type="http://schemas.openxmlformats.org/officeDocument/2006/relationships/image" Target="../media/image84.emf"/><Relationship Id="rId4" Type="http://schemas.openxmlformats.org/officeDocument/2006/relationships/image" Target="../media/image78.jpg"/><Relationship Id="rId9" Type="http://schemas.openxmlformats.org/officeDocument/2006/relationships/image" Target="../media/image83.jpg"/></Relationships>
</file>

<file path=ppt/slides/_rels/slide3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3.jpg"/><Relationship Id="rId3" Type="http://schemas.openxmlformats.org/officeDocument/2006/relationships/image" Target="../media/image88.jpg"/><Relationship Id="rId7" Type="http://schemas.openxmlformats.org/officeDocument/2006/relationships/image" Target="../media/image92.png"/><Relationship Id="rId2" Type="http://schemas.openxmlformats.org/officeDocument/2006/relationships/image" Target="../media/image87.jpg"/><Relationship Id="rId1" Type="http://schemas.openxmlformats.org/officeDocument/2006/relationships/slideLayout" Target="../slideLayouts/slideLayout2.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 Id="rId9" Type="http://schemas.openxmlformats.org/officeDocument/2006/relationships/image" Target="../media/image94.jpg"/></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emf"/></Relationships>
</file>

<file path=ppt/slides/_rels/slide4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solidFill>
                  <a:schemeClr val="accent1"/>
                </a:solidFill>
              </a:rPr>
              <a:t>BLM 183 </a:t>
            </a:r>
            <a:r>
              <a:rPr lang="tr-TR" dirty="0">
                <a:solidFill>
                  <a:schemeClr val="tx2"/>
                </a:solidFill>
              </a:rPr>
              <a:t/>
            </a:r>
            <a:br>
              <a:rPr lang="tr-TR" dirty="0">
                <a:solidFill>
                  <a:schemeClr val="tx2"/>
                </a:solidFill>
              </a:rPr>
            </a:br>
            <a:r>
              <a:rPr lang="tr-TR" dirty="0">
                <a:solidFill>
                  <a:schemeClr val="tx2"/>
                </a:solidFill>
              </a:rPr>
              <a:t>Bilgi Teknolojileri ve Uygulamaları</a:t>
            </a:r>
          </a:p>
        </p:txBody>
      </p:sp>
      <p:sp>
        <p:nvSpPr>
          <p:cNvPr id="3" name="2 Alt Başlık"/>
          <p:cNvSpPr>
            <a:spLocks noGrp="1"/>
          </p:cNvSpPr>
          <p:nvPr>
            <p:ph type="subTitle" idx="1"/>
          </p:nvPr>
        </p:nvSpPr>
        <p:spPr>
          <a:xfrm>
            <a:off x="971600" y="4293096"/>
            <a:ext cx="7200000" cy="1440000"/>
          </a:xfrm>
        </p:spPr>
        <p:txBody>
          <a:bodyPr/>
          <a:lstStyle/>
          <a:p>
            <a:r>
              <a:rPr lang="tr-TR" dirty="0" err="1">
                <a:solidFill>
                  <a:schemeClr val="accent1"/>
                </a:solidFill>
              </a:rPr>
              <a:t>Yrd.Doç.Dr</a:t>
            </a:r>
            <a:r>
              <a:rPr lang="tr-TR" dirty="0">
                <a:solidFill>
                  <a:schemeClr val="accent1"/>
                </a:solidFill>
              </a:rPr>
              <a:t>. İnan KESKİN</a:t>
            </a:r>
          </a:p>
          <a:p>
            <a:pPr lvl="0"/>
            <a:r>
              <a:rPr lang="tr-TR" sz="1800" dirty="0" smtClean="0">
                <a:solidFill>
                  <a:srgbClr val="1F497D">
                    <a:lumMod val="20000"/>
                    <a:lumOff val="80000"/>
                  </a:srgbClr>
                </a:solidFill>
                <a:hlinkClick r:id="rId2"/>
              </a:rPr>
              <a:t>inankeskin@karabuk.edu.tr</a:t>
            </a:r>
            <a:r>
              <a:rPr lang="tr-TR" sz="1800" dirty="0" smtClean="0">
                <a:solidFill>
                  <a:srgbClr val="1F497D">
                    <a:lumMod val="20000"/>
                    <a:lumOff val="80000"/>
                  </a:srgbClr>
                </a:solidFill>
              </a:rPr>
              <a:t>, </a:t>
            </a:r>
            <a:r>
              <a:rPr lang="tr-TR" sz="1800" dirty="0" smtClean="0">
                <a:solidFill>
                  <a:srgbClr val="1F497D">
                    <a:lumMod val="20000"/>
                    <a:lumOff val="80000"/>
                  </a:srgbClr>
                </a:solidFill>
                <a:hlinkClick r:id="rId3"/>
              </a:rPr>
              <a:t>inankeskin@gmail.com</a:t>
            </a:r>
            <a:r>
              <a:rPr lang="tr-TR" sz="1800" dirty="0" smtClean="0">
                <a:solidFill>
                  <a:srgbClr val="1F497D">
                    <a:lumMod val="20000"/>
                    <a:lumOff val="80000"/>
                  </a:srgbClr>
                </a:solidFill>
              </a:rPr>
              <a:t> </a:t>
            </a:r>
            <a:endParaRPr lang="tr-TR" sz="1800" dirty="0">
              <a:solidFill>
                <a:srgbClr val="1F497D">
                  <a:lumMod val="20000"/>
                  <a:lumOff val="80000"/>
                </a:srgbClr>
              </a:solidFill>
            </a:endParaRPr>
          </a:p>
        </p:txBody>
      </p:sp>
      <p:sp>
        <p:nvSpPr>
          <p:cNvPr id="4" name="3 Dikdörtgen"/>
          <p:cNvSpPr/>
          <p:nvPr/>
        </p:nvSpPr>
        <p:spPr>
          <a:xfrm>
            <a:off x="7020272" y="667986"/>
            <a:ext cx="1728192" cy="492443"/>
          </a:xfrm>
          <a:prstGeom prst="rect">
            <a:avLst/>
          </a:prstGeom>
        </p:spPr>
        <p:txBody>
          <a:bodyPr wrap="square">
            <a:spAutoFit/>
          </a:bodyPr>
          <a:lstStyle/>
          <a:p>
            <a:pPr lvl="0" algn="ctr" fontAlgn="base">
              <a:spcBef>
                <a:spcPct val="0"/>
              </a:spcBef>
              <a:spcAft>
                <a:spcPts val="1000"/>
              </a:spcAft>
            </a:pPr>
            <a:r>
              <a:rPr lang="tr-TR" sz="2600" b="1" dirty="0" smtClean="0">
                <a:solidFill>
                  <a:srgbClr val="1F497D"/>
                </a:solidFill>
                <a:latin typeface="Calibri" pitchFamily="34" charset="0"/>
              </a:rPr>
              <a:t>1. HAFTA</a:t>
            </a:r>
            <a:endParaRPr lang="tr-TR" sz="2600" dirty="0" smtClean="0">
              <a:latin typeface="Arial" pitchFamily="34" charset="0"/>
            </a:endParaRPr>
          </a:p>
        </p:txBody>
      </p:sp>
    </p:spTree>
    <p:extLst>
      <p:ext uri="{BB962C8B-B14F-4D97-AF65-F5344CB8AC3E}">
        <p14:creationId xmlns:p14="http://schemas.microsoft.com/office/powerpoint/2010/main" val="305516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4016" y="522546"/>
            <a:ext cx="8748464" cy="2031325"/>
          </a:xfrm>
          <a:prstGeom prst="rect">
            <a:avLst/>
          </a:prstGeom>
        </p:spPr>
        <p:txBody>
          <a:bodyPr wrap="square">
            <a:spAutoFit/>
          </a:bodyPr>
          <a:lstStyle/>
          <a:p>
            <a:pPr algn="just"/>
            <a:r>
              <a:rPr lang="tr-TR" dirty="0" smtClean="0">
                <a:latin typeface="Palatino Linotype" pitchFamily="18" charset="0"/>
              </a:rPr>
              <a:t>Mark–I </a:t>
            </a:r>
            <a:r>
              <a:rPr lang="tr-TR" dirty="0">
                <a:latin typeface="Palatino Linotype" pitchFamily="18" charset="0"/>
              </a:rPr>
              <a:t>den kısa bir süre sonra </a:t>
            </a:r>
            <a:r>
              <a:rPr lang="tr-TR" dirty="0" err="1">
                <a:latin typeface="Palatino Linotype" pitchFamily="18" charset="0"/>
              </a:rPr>
              <a:t>Pensilvanya</a:t>
            </a:r>
            <a:r>
              <a:rPr lang="tr-TR" dirty="0">
                <a:latin typeface="Palatino Linotype" pitchFamily="18" charset="0"/>
              </a:rPr>
              <a:t> Üniversitesinde John </a:t>
            </a:r>
            <a:r>
              <a:rPr lang="tr-TR" dirty="0" err="1">
                <a:latin typeface="Palatino Linotype" pitchFamily="18" charset="0"/>
              </a:rPr>
              <a:t>Mauchly</a:t>
            </a:r>
            <a:r>
              <a:rPr lang="tr-TR" dirty="0">
                <a:latin typeface="Palatino Linotype" pitchFamily="18" charset="0"/>
              </a:rPr>
              <a:t> ile </a:t>
            </a:r>
            <a:r>
              <a:rPr lang="tr-TR" dirty="0" err="1">
                <a:latin typeface="Palatino Linotype" pitchFamily="18" charset="0"/>
              </a:rPr>
              <a:t>J.Presper</a:t>
            </a:r>
            <a:r>
              <a:rPr lang="tr-TR" dirty="0">
                <a:latin typeface="Palatino Linotype" pitchFamily="18" charset="0"/>
              </a:rPr>
              <a:t> </a:t>
            </a:r>
            <a:r>
              <a:rPr lang="tr-TR" dirty="0" err="1" smtClean="0">
                <a:latin typeface="Palatino Linotype" pitchFamily="18" charset="0"/>
              </a:rPr>
              <a:t>Eckert</a:t>
            </a:r>
            <a:r>
              <a:rPr lang="tr-TR" dirty="0" smtClean="0">
                <a:latin typeface="Palatino Linotype" pitchFamily="18" charset="0"/>
              </a:rPr>
              <a:t> ENIAC </a:t>
            </a:r>
            <a:r>
              <a:rPr lang="tr-TR" dirty="0">
                <a:latin typeface="Palatino Linotype" pitchFamily="18" charset="0"/>
              </a:rPr>
              <a:t>( Elektronik sayısal Hesaplayıcı ve Doğrulayıcı ) isimli sayısal elektronik bilgisayarı 1946 yılında tamamladı. Yapımında 18,000 adet elektronik tüp kullanılan ENIAC; 150 </a:t>
            </a:r>
            <a:r>
              <a:rPr lang="tr-TR" dirty="0" err="1">
                <a:latin typeface="Palatino Linotype" pitchFamily="18" charset="0"/>
              </a:rPr>
              <a:t>kwatt</a:t>
            </a:r>
            <a:r>
              <a:rPr lang="tr-TR" dirty="0">
                <a:latin typeface="Palatino Linotype" pitchFamily="18" charset="0"/>
              </a:rPr>
              <a:t> gücünde idi ve 50 ton ağırlığıyla 167 m</a:t>
            </a:r>
            <a:r>
              <a:rPr lang="tr-TR" baseline="30000" dirty="0">
                <a:latin typeface="Palatino Linotype" pitchFamily="18" charset="0"/>
              </a:rPr>
              <a:t>2 </a:t>
            </a:r>
            <a:r>
              <a:rPr lang="tr-TR" dirty="0">
                <a:latin typeface="Palatino Linotype" pitchFamily="18" charset="0"/>
              </a:rPr>
              <a:t>yer kaplıyordu. Saniyede 5000 toplama işlemi yapabiliyordu. Mark-</a:t>
            </a:r>
            <a:r>
              <a:rPr lang="tr-TR" dirty="0" err="1">
                <a:latin typeface="Palatino Linotype" pitchFamily="18" charset="0"/>
              </a:rPr>
              <a:t>I’den</a:t>
            </a:r>
            <a:r>
              <a:rPr lang="tr-TR" dirty="0">
                <a:latin typeface="Palatino Linotype" pitchFamily="18" charset="0"/>
              </a:rPr>
              <a:t> 1000 kat daha hızlıydı. </a:t>
            </a:r>
            <a:r>
              <a:rPr lang="tr-TR" dirty="0" err="1">
                <a:latin typeface="Palatino Linotype" pitchFamily="18" charset="0"/>
              </a:rPr>
              <a:t>Eniac</a:t>
            </a:r>
            <a:r>
              <a:rPr lang="tr-TR" dirty="0">
                <a:latin typeface="Palatino Linotype" pitchFamily="18" charset="0"/>
              </a:rPr>
              <a:t> askeri amaçla üretildi ve top mermilerinin menzillerini hesaplamak için kullanıldı.</a:t>
            </a:r>
            <a:endParaRPr lang="tr-TR" b="1" dirty="0">
              <a:latin typeface="Palatino Linotype"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36" y="2553419"/>
            <a:ext cx="6096000" cy="3971925"/>
          </a:xfrm>
          <a:prstGeom prst="rect">
            <a:avLst/>
          </a:prstGeom>
        </p:spPr>
      </p:pic>
      <p:sp>
        <p:nvSpPr>
          <p:cNvPr id="2" name="Dikdörtgen 1"/>
          <p:cNvSpPr/>
          <p:nvPr/>
        </p:nvSpPr>
        <p:spPr>
          <a:xfrm>
            <a:off x="122655" y="121856"/>
            <a:ext cx="1208985" cy="461665"/>
          </a:xfrm>
          <a:prstGeom prst="rect">
            <a:avLst/>
          </a:prstGeom>
        </p:spPr>
        <p:txBody>
          <a:bodyPr wrap="none">
            <a:spAutoFit/>
          </a:bodyPr>
          <a:lstStyle/>
          <a:p>
            <a:pPr algn="just"/>
            <a:r>
              <a:rPr lang="tr-TR" sz="2400" b="1" dirty="0">
                <a:solidFill>
                  <a:schemeClr val="tx2"/>
                </a:solidFill>
                <a:latin typeface="Palatino Linotype" pitchFamily="18" charset="0"/>
              </a:rPr>
              <a:t>ENIAC</a:t>
            </a:r>
          </a:p>
        </p:txBody>
      </p:sp>
    </p:spTree>
    <p:extLst>
      <p:ext uri="{BB962C8B-B14F-4D97-AF65-F5344CB8AC3E}">
        <p14:creationId xmlns:p14="http://schemas.microsoft.com/office/powerpoint/2010/main" val="126540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850" y="522546"/>
            <a:ext cx="8809638" cy="1754326"/>
          </a:xfrm>
          <a:prstGeom prst="rect">
            <a:avLst/>
          </a:prstGeom>
        </p:spPr>
        <p:txBody>
          <a:bodyPr wrap="square">
            <a:spAutoFit/>
          </a:bodyPr>
          <a:lstStyle/>
          <a:p>
            <a:pPr algn="just"/>
            <a:r>
              <a:rPr lang="tr-TR" dirty="0" err="1" smtClean="0">
                <a:latin typeface="Palatino Linotype" pitchFamily="18" charset="0"/>
              </a:rPr>
              <a:t>Enıac</a:t>
            </a:r>
            <a:r>
              <a:rPr lang="tr-TR" dirty="0" smtClean="0">
                <a:latin typeface="Palatino Linotype" pitchFamily="18" charset="0"/>
              </a:rPr>
              <a:t> ile paralel olarak, matematikçi </a:t>
            </a:r>
            <a:r>
              <a:rPr lang="tr-TR" dirty="0">
                <a:latin typeface="Palatino Linotype" pitchFamily="18" charset="0"/>
              </a:rPr>
              <a:t>John </a:t>
            </a:r>
            <a:r>
              <a:rPr lang="tr-TR" dirty="0" err="1">
                <a:latin typeface="Palatino Linotype" pitchFamily="18" charset="0"/>
              </a:rPr>
              <a:t>Von</a:t>
            </a:r>
            <a:r>
              <a:rPr lang="tr-TR" dirty="0">
                <a:latin typeface="Palatino Linotype" pitchFamily="18" charset="0"/>
              </a:rPr>
              <a:t> </a:t>
            </a:r>
            <a:r>
              <a:rPr lang="tr-TR" dirty="0" err="1">
                <a:latin typeface="Palatino Linotype" pitchFamily="18" charset="0"/>
              </a:rPr>
              <a:t>Neumenin</a:t>
            </a:r>
            <a:r>
              <a:rPr lang="tr-TR" dirty="0">
                <a:latin typeface="Palatino Linotype" pitchFamily="18" charset="0"/>
              </a:rPr>
              <a:t> görüşleri doğrultusunda EDVAC </a:t>
            </a:r>
            <a:r>
              <a:rPr lang="tr-TR" dirty="0" smtClean="0">
                <a:latin typeface="Palatino Linotype" pitchFamily="18" charset="0"/>
              </a:rPr>
              <a:t>(Elektronik </a:t>
            </a:r>
            <a:r>
              <a:rPr lang="tr-TR" dirty="0">
                <a:latin typeface="Palatino Linotype" pitchFamily="18" charset="0"/>
              </a:rPr>
              <a:t>Soyut Değişken Otomatik Bilgisayar ) adli yeni bir bilgisayar ürettiler. Bu bilgisayar </a:t>
            </a:r>
            <a:r>
              <a:rPr lang="tr-TR" dirty="0" err="1" smtClean="0">
                <a:latin typeface="Palatino Linotype" pitchFamily="18" charset="0"/>
              </a:rPr>
              <a:t>ENIAC‘dan</a:t>
            </a:r>
            <a:r>
              <a:rPr lang="tr-TR" dirty="0" smtClean="0">
                <a:latin typeface="Palatino Linotype" pitchFamily="18" charset="0"/>
              </a:rPr>
              <a:t> </a:t>
            </a:r>
            <a:r>
              <a:rPr lang="tr-TR" dirty="0">
                <a:latin typeface="Palatino Linotype" pitchFamily="18" charset="0"/>
              </a:rPr>
              <a:t>on kez daha küçük ve yüz defa daha hızlı çalışabiliyordu. </a:t>
            </a:r>
            <a:r>
              <a:rPr lang="tr-TR" dirty="0" err="1">
                <a:latin typeface="Palatino Linotype" pitchFamily="18" charset="0"/>
              </a:rPr>
              <a:t>Edvac</a:t>
            </a:r>
            <a:r>
              <a:rPr lang="tr-TR" dirty="0">
                <a:latin typeface="Palatino Linotype" pitchFamily="18" charset="0"/>
              </a:rPr>
              <a:t>, komutların diğer veriler gibi bilgisayara dışarıdan girilmesini sağlıyordu. Bu özellik programcılıkta büyük kolaylıklar sağlamıştır.</a:t>
            </a:r>
            <a:r>
              <a:rPr lang="tr-TR" b="1" dirty="0" smtClean="0">
                <a:latin typeface="Palatino Linotype" pitchFamily="18" charset="0"/>
              </a:rPr>
              <a:t> </a:t>
            </a:r>
            <a:endParaRPr lang="tr-TR" b="1" dirty="0">
              <a:latin typeface="Palatino Linotype" pitchFamily="18" charset="0"/>
            </a:endParaRPr>
          </a:p>
          <a:p>
            <a:pPr algn="just"/>
            <a:endParaRPr lang="tr-TR" dirty="0">
              <a:latin typeface="Palatino Linotype"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005314"/>
            <a:ext cx="3652850" cy="4736054"/>
          </a:xfrm>
          <a:prstGeom prst="rect">
            <a:avLst/>
          </a:prstGeom>
        </p:spPr>
      </p:pic>
      <p:sp>
        <p:nvSpPr>
          <p:cNvPr id="4" name="Dikdörtgen 3"/>
          <p:cNvSpPr/>
          <p:nvPr/>
        </p:nvSpPr>
        <p:spPr>
          <a:xfrm>
            <a:off x="154850" y="55364"/>
            <a:ext cx="8665622" cy="461665"/>
          </a:xfrm>
          <a:prstGeom prst="rect">
            <a:avLst/>
          </a:prstGeom>
        </p:spPr>
        <p:txBody>
          <a:bodyPr wrap="square">
            <a:spAutoFit/>
          </a:bodyPr>
          <a:lstStyle/>
          <a:p>
            <a:pPr algn="just"/>
            <a:r>
              <a:rPr lang="tr-TR" sz="2400" b="1" dirty="0">
                <a:solidFill>
                  <a:schemeClr val="tx2"/>
                </a:solidFill>
                <a:latin typeface="Palatino Linotype" pitchFamily="18" charset="0"/>
              </a:rPr>
              <a:t>EDVAC (</a:t>
            </a:r>
            <a:r>
              <a:rPr lang="tr-TR" sz="2400" b="1" i="1" dirty="0">
                <a:solidFill>
                  <a:schemeClr val="tx2"/>
                </a:solidFill>
                <a:latin typeface="Palatino Linotype" pitchFamily="18" charset="0"/>
              </a:rPr>
              <a:t>Electronic </a:t>
            </a:r>
            <a:r>
              <a:rPr lang="tr-TR" sz="2400" b="1" i="1" dirty="0" err="1">
                <a:solidFill>
                  <a:schemeClr val="tx2"/>
                </a:solidFill>
                <a:latin typeface="Palatino Linotype" pitchFamily="18" charset="0"/>
              </a:rPr>
              <a:t>Discrete</a:t>
            </a:r>
            <a:r>
              <a:rPr lang="tr-TR" sz="2400" b="1" i="1" dirty="0">
                <a:solidFill>
                  <a:schemeClr val="tx2"/>
                </a:solidFill>
                <a:latin typeface="Palatino Linotype" pitchFamily="18" charset="0"/>
              </a:rPr>
              <a:t> </a:t>
            </a:r>
            <a:r>
              <a:rPr lang="tr-TR" sz="2400" b="1" i="1" dirty="0" err="1">
                <a:solidFill>
                  <a:schemeClr val="tx2"/>
                </a:solidFill>
                <a:latin typeface="Palatino Linotype" pitchFamily="18" charset="0"/>
              </a:rPr>
              <a:t>Variable</a:t>
            </a:r>
            <a:r>
              <a:rPr lang="tr-TR" sz="2400" b="1" i="1" dirty="0">
                <a:solidFill>
                  <a:schemeClr val="tx2"/>
                </a:solidFill>
                <a:latin typeface="Palatino Linotype" pitchFamily="18" charset="0"/>
              </a:rPr>
              <a:t> </a:t>
            </a:r>
            <a:r>
              <a:rPr lang="tr-TR" sz="2400" b="1" i="1" dirty="0" err="1">
                <a:solidFill>
                  <a:schemeClr val="tx2"/>
                </a:solidFill>
                <a:latin typeface="Palatino Linotype" pitchFamily="18" charset="0"/>
              </a:rPr>
              <a:t>Automatic</a:t>
            </a:r>
            <a:r>
              <a:rPr lang="tr-TR" sz="2400" b="1" i="1" dirty="0">
                <a:solidFill>
                  <a:schemeClr val="tx2"/>
                </a:solidFill>
                <a:latin typeface="Palatino Linotype" pitchFamily="18" charset="0"/>
              </a:rPr>
              <a:t> </a:t>
            </a:r>
            <a:r>
              <a:rPr lang="tr-TR" sz="2400" b="1" i="1" dirty="0" err="1">
                <a:solidFill>
                  <a:schemeClr val="tx2"/>
                </a:solidFill>
                <a:latin typeface="Palatino Linotype" pitchFamily="18" charset="0"/>
              </a:rPr>
              <a:t>Computer</a:t>
            </a:r>
            <a:r>
              <a:rPr lang="tr-TR" sz="2400" b="1" i="1" dirty="0">
                <a:solidFill>
                  <a:schemeClr val="tx2"/>
                </a:solidFill>
                <a:latin typeface="Palatino Linotype" pitchFamily="18" charset="0"/>
              </a:rPr>
              <a:t>)</a:t>
            </a:r>
            <a:endParaRPr lang="tr-TR" sz="2400" b="1" dirty="0">
              <a:solidFill>
                <a:schemeClr val="tx2"/>
              </a:solidFill>
              <a:latin typeface="Palatino Linotype" pitchFamily="18" charset="0"/>
            </a:endParaRPr>
          </a:p>
        </p:txBody>
      </p:sp>
    </p:spTree>
    <p:extLst>
      <p:ext uri="{BB962C8B-B14F-4D97-AF65-F5344CB8AC3E}">
        <p14:creationId xmlns:p14="http://schemas.microsoft.com/office/powerpoint/2010/main" val="16943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6592" y="489446"/>
            <a:ext cx="8807896" cy="2308324"/>
          </a:xfrm>
          <a:prstGeom prst="rect">
            <a:avLst/>
          </a:prstGeom>
        </p:spPr>
        <p:txBody>
          <a:bodyPr wrap="square">
            <a:spAutoFit/>
          </a:bodyPr>
          <a:lstStyle/>
          <a:p>
            <a:pPr algn="just"/>
            <a:r>
              <a:rPr lang="tr-TR" dirty="0" err="1" smtClean="0">
                <a:latin typeface="Palatino Linotype" pitchFamily="18" charset="0"/>
              </a:rPr>
              <a:t>EDVAC’dan</a:t>
            </a:r>
            <a:r>
              <a:rPr lang="tr-TR" dirty="0" smtClean="0">
                <a:latin typeface="Palatino Linotype" pitchFamily="18" charset="0"/>
              </a:rPr>
              <a:t> </a:t>
            </a:r>
            <a:r>
              <a:rPr lang="tr-TR" dirty="0">
                <a:latin typeface="Palatino Linotype" pitchFamily="18" charset="0"/>
              </a:rPr>
              <a:t>sonra 1951 yılında UNIVAC isimli </a:t>
            </a:r>
            <a:r>
              <a:rPr lang="tr-TR" dirty="0" smtClean="0">
                <a:latin typeface="Palatino Linotype" pitchFamily="18" charset="0"/>
              </a:rPr>
              <a:t>ilk ticari olarak kullanılabilen bilgisayar </a:t>
            </a:r>
            <a:r>
              <a:rPr lang="tr-TR" dirty="0">
                <a:latin typeface="Palatino Linotype" pitchFamily="18" charset="0"/>
              </a:rPr>
              <a:t>yapıldı. UNIVAC, ENIAC bilgisayarlarını yapan kişiler tarafından geliştirildi. </a:t>
            </a:r>
            <a:r>
              <a:rPr lang="tr-TR" dirty="0" err="1">
                <a:latin typeface="Palatino Linotype" pitchFamily="18" charset="0"/>
              </a:rPr>
              <a:t>ENIAC’dan</a:t>
            </a:r>
            <a:r>
              <a:rPr lang="tr-TR" dirty="0">
                <a:latin typeface="Palatino Linotype" pitchFamily="18" charset="0"/>
              </a:rPr>
              <a:t> daha küçük, ancak daha güçlü </a:t>
            </a:r>
            <a:r>
              <a:rPr lang="tr-TR" dirty="0" smtClean="0">
                <a:latin typeface="Palatino Linotype" pitchFamily="18" charset="0"/>
              </a:rPr>
              <a:t>bir bilgisayardır. </a:t>
            </a:r>
          </a:p>
          <a:p>
            <a:pPr marL="285750" indent="-285750" algn="just">
              <a:buFont typeface="Wingdings" pitchFamily="2" charset="2"/>
              <a:buChar char="q"/>
            </a:pPr>
            <a:r>
              <a:rPr lang="tr-TR" dirty="0" smtClean="0">
                <a:latin typeface="Palatino Linotype" pitchFamily="18" charset="0"/>
              </a:rPr>
              <a:t>İlk manyetik </a:t>
            </a:r>
            <a:r>
              <a:rPr lang="tr-TR" dirty="0">
                <a:latin typeface="Palatino Linotype" pitchFamily="18" charset="0"/>
              </a:rPr>
              <a:t>teyp kullanarak verileri </a:t>
            </a:r>
            <a:r>
              <a:rPr lang="tr-TR" dirty="0" smtClean="0">
                <a:latin typeface="Palatino Linotype" pitchFamily="18" charset="0"/>
              </a:rPr>
              <a:t> depolanabilen </a:t>
            </a:r>
            <a:r>
              <a:rPr lang="tr-TR" dirty="0">
                <a:latin typeface="Palatino Linotype" pitchFamily="18" charset="0"/>
              </a:rPr>
              <a:t>ve sonradan </a:t>
            </a:r>
            <a:r>
              <a:rPr lang="tr-TR" dirty="0" smtClean="0">
                <a:latin typeface="Palatino Linotype" pitchFamily="18" charset="0"/>
              </a:rPr>
              <a:t>okuyabilen ilk manyetik </a:t>
            </a:r>
            <a:r>
              <a:rPr lang="tr-TR" dirty="0">
                <a:latin typeface="Palatino Linotype" pitchFamily="18" charset="0"/>
              </a:rPr>
              <a:t>bantları </a:t>
            </a:r>
            <a:r>
              <a:rPr lang="tr-TR" dirty="0" smtClean="0">
                <a:latin typeface="Palatino Linotype" pitchFamily="18" charset="0"/>
              </a:rPr>
              <a:t>kullanan bilgisayar. </a:t>
            </a:r>
          </a:p>
          <a:p>
            <a:pPr marL="285750" indent="-285750" algn="just">
              <a:buFont typeface="Wingdings" pitchFamily="2" charset="2"/>
              <a:buChar char="q"/>
            </a:pPr>
            <a:r>
              <a:rPr lang="tr-TR" dirty="0" smtClean="0">
                <a:latin typeface="Palatino Linotype" pitchFamily="18" charset="0"/>
              </a:rPr>
              <a:t>4.5 m </a:t>
            </a:r>
            <a:r>
              <a:rPr lang="tr-TR" dirty="0">
                <a:latin typeface="Palatino Linotype" pitchFamily="18" charset="0"/>
              </a:rPr>
              <a:t>uzunluğu, </a:t>
            </a:r>
            <a:r>
              <a:rPr lang="tr-TR" dirty="0" smtClean="0">
                <a:latin typeface="Palatino Linotype" pitchFamily="18" charset="0"/>
              </a:rPr>
              <a:t>2.3 m </a:t>
            </a:r>
            <a:r>
              <a:rPr lang="tr-TR" dirty="0">
                <a:latin typeface="Palatino Linotype" pitchFamily="18" charset="0"/>
              </a:rPr>
              <a:t>yüksekliği ve </a:t>
            </a:r>
            <a:r>
              <a:rPr lang="tr-TR" dirty="0" smtClean="0">
                <a:latin typeface="Palatino Linotype" pitchFamily="18" charset="0"/>
              </a:rPr>
              <a:t>2.7 m </a:t>
            </a:r>
            <a:r>
              <a:rPr lang="tr-TR" dirty="0">
                <a:latin typeface="Palatino Linotype" pitchFamily="18" charset="0"/>
              </a:rPr>
              <a:t>genişliği ile </a:t>
            </a:r>
            <a:r>
              <a:rPr lang="tr-TR" dirty="0" smtClean="0">
                <a:latin typeface="Palatino Linotype" pitchFamily="18" charset="0"/>
              </a:rPr>
              <a:t>saniyede </a:t>
            </a:r>
            <a:r>
              <a:rPr lang="tr-TR" dirty="0">
                <a:latin typeface="Palatino Linotype" pitchFamily="18" charset="0"/>
              </a:rPr>
              <a:t>7,200 karakter </a:t>
            </a:r>
            <a:r>
              <a:rPr lang="tr-TR" dirty="0" smtClean="0">
                <a:latin typeface="Palatino Linotype" pitchFamily="18" charset="0"/>
              </a:rPr>
              <a:t>okuyabilme, </a:t>
            </a:r>
            <a:r>
              <a:rPr lang="tr-TR" dirty="0">
                <a:latin typeface="Palatino Linotype" pitchFamily="18" charset="0"/>
              </a:rPr>
              <a:t>2.25 milyon deyimi </a:t>
            </a:r>
            <a:r>
              <a:rPr lang="tr-TR" dirty="0" smtClean="0">
                <a:latin typeface="Palatino Linotype" pitchFamily="18" charset="0"/>
              </a:rPr>
              <a:t>işleyebilme ve </a:t>
            </a:r>
            <a:r>
              <a:rPr lang="tr-TR" dirty="0">
                <a:latin typeface="Palatino Linotype" pitchFamily="18" charset="0"/>
              </a:rPr>
              <a:t>12,000 karakter (12 </a:t>
            </a:r>
            <a:r>
              <a:rPr lang="tr-TR" dirty="0" err="1">
                <a:latin typeface="Palatino Linotype" pitchFamily="18" charset="0"/>
              </a:rPr>
              <a:t>kB</a:t>
            </a:r>
            <a:r>
              <a:rPr lang="tr-TR" dirty="0">
                <a:latin typeface="Palatino Linotype" pitchFamily="18" charset="0"/>
              </a:rPr>
              <a:t>) </a:t>
            </a:r>
            <a:r>
              <a:rPr lang="tr-TR" dirty="0" smtClean="0">
                <a:latin typeface="Palatino Linotype" pitchFamily="18" charset="0"/>
              </a:rPr>
              <a:t>bellek</a:t>
            </a:r>
          </a:p>
          <a:p>
            <a:pPr marL="285750" indent="-285750" algn="just">
              <a:buFont typeface="Wingdings" pitchFamily="2" charset="2"/>
              <a:buChar char="q"/>
            </a:pPr>
            <a:r>
              <a:rPr lang="tr-TR" dirty="0" smtClean="0">
                <a:latin typeface="Palatino Linotype" pitchFamily="18" charset="0"/>
              </a:rPr>
              <a:t>En </a:t>
            </a:r>
            <a:r>
              <a:rPr lang="tr-TR" dirty="0">
                <a:latin typeface="Palatino Linotype" pitchFamily="18" charset="0"/>
              </a:rPr>
              <a:t>düşük resmi satış fiyatı yaklaşık 930,000 </a:t>
            </a:r>
            <a:r>
              <a:rPr lang="tr-TR" dirty="0" smtClean="0">
                <a:latin typeface="Palatino Linotype" pitchFamily="18" charset="0"/>
              </a:rPr>
              <a:t>USD.</a:t>
            </a:r>
            <a:endParaRPr lang="tr-TR" dirty="0">
              <a:latin typeface="Palatino Linotype"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987" y="2968613"/>
            <a:ext cx="4719269" cy="3651888"/>
          </a:xfrm>
          <a:prstGeom prst="rect">
            <a:avLst/>
          </a:prstGeom>
        </p:spPr>
      </p:pic>
      <p:sp>
        <p:nvSpPr>
          <p:cNvPr id="2" name="Dikdörtgen 1"/>
          <p:cNvSpPr/>
          <p:nvPr/>
        </p:nvSpPr>
        <p:spPr>
          <a:xfrm>
            <a:off x="158631" y="114069"/>
            <a:ext cx="1461041" cy="461665"/>
          </a:xfrm>
          <a:prstGeom prst="rect">
            <a:avLst/>
          </a:prstGeom>
        </p:spPr>
        <p:txBody>
          <a:bodyPr wrap="none">
            <a:spAutoFit/>
          </a:bodyPr>
          <a:lstStyle/>
          <a:p>
            <a:pPr algn="just"/>
            <a:r>
              <a:rPr lang="tr-TR" sz="2400" b="1" dirty="0">
                <a:solidFill>
                  <a:schemeClr val="tx2"/>
                </a:solidFill>
                <a:latin typeface="Palatino Linotype" pitchFamily="18" charset="0"/>
              </a:rPr>
              <a:t>UNIVAC</a:t>
            </a:r>
          </a:p>
        </p:txBody>
      </p:sp>
    </p:spTree>
    <p:extLst>
      <p:ext uri="{BB962C8B-B14F-4D97-AF65-F5344CB8AC3E}">
        <p14:creationId xmlns:p14="http://schemas.microsoft.com/office/powerpoint/2010/main" val="169434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4016" y="450538"/>
            <a:ext cx="8820472" cy="2031325"/>
          </a:xfrm>
          <a:prstGeom prst="rect">
            <a:avLst/>
          </a:prstGeom>
        </p:spPr>
        <p:txBody>
          <a:bodyPr wrap="square">
            <a:spAutoFit/>
          </a:bodyPr>
          <a:lstStyle/>
          <a:p>
            <a:pPr algn="just"/>
            <a:r>
              <a:rPr lang="tr-TR" dirty="0">
                <a:latin typeface="Palatino Linotype" pitchFamily="18" charset="0"/>
              </a:rPr>
              <a:t>1950li yılların ortalarına kadar üretilen bilgisayarların ortak özelliği, tümünün vakum tüpleri </a:t>
            </a:r>
            <a:r>
              <a:rPr lang="tr-TR" dirty="0" smtClean="0">
                <a:latin typeface="Palatino Linotype" pitchFamily="18" charset="0"/>
              </a:rPr>
              <a:t>içermesidir. </a:t>
            </a:r>
            <a:r>
              <a:rPr lang="tr-TR" dirty="0" err="1">
                <a:latin typeface="Palatino Linotype" pitchFamily="18" charset="0"/>
              </a:rPr>
              <a:t>Univac</a:t>
            </a:r>
            <a:r>
              <a:rPr lang="tr-TR" dirty="0">
                <a:latin typeface="Palatino Linotype" pitchFamily="18" charset="0"/>
              </a:rPr>
              <a:t> ve IBM 700 serisi vakum tüpler kullanılarak yapılan elektronik bilgisayarlardır. Vakum tüplerinin çok enerji harcaması, ısınması bu bilgisayarın sürekli arıza yapmasına sebep oluyordu. Vakum tüplerin boyutlarının da büyük olması başka bir sorundu. Bu yıllarda program yazabilmek için kullanılan bilgisayar donanımının çok iyi bilinmesi gerekiyordu. Program yazmak için makine dili kullanılıyordu</a:t>
            </a:r>
            <a:r>
              <a:rPr lang="tr-TR" b="1" dirty="0">
                <a:latin typeface="Palatino Linotype" pitchFamily="18" charset="0"/>
              </a:rPr>
              <a:t>.</a:t>
            </a:r>
            <a:endParaRPr lang="tr-TR" dirty="0">
              <a:latin typeface="Palatino Linotype"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93" y="2445804"/>
            <a:ext cx="2483867" cy="162141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437225"/>
            <a:ext cx="2054612" cy="1629992"/>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5259" y="2445803"/>
            <a:ext cx="4032350" cy="1631269"/>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726" y="4057537"/>
            <a:ext cx="3414314" cy="2755839"/>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048" y="4077072"/>
            <a:ext cx="2022761" cy="2693952"/>
          </a:xfrm>
          <a:prstGeom prst="rect">
            <a:avLst/>
          </a:prstGeom>
        </p:spPr>
      </p:pic>
      <p:sp>
        <p:nvSpPr>
          <p:cNvPr id="2" name="Dikdörtgen 1"/>
          <p:cNvSpPr/>
          <p:nvPr/>
        </p:nvSpPr>
        <p:spPr>
          <a:xfrm>
            <a:off x="144016" y="36439"/>
            <a:ext cx="2452916" cy="461665"/>
          </a:xfrm>
          <a:prstGeom prst="rect">
            <a:avLst/>
          </a:prstGeom>
        </p:spPr>
        <p:txBody>
          <a:bodyPr wrap="none">
            <a:spAutoFit/>
          </a:bodyPr>
          <a:lstStyle/>
          <a:p>
            <a:r>
              <a:rPr lang="tr-TR" sz="2400" b="1" dirty="0">
                <a:solidFill>
                  <a:schemeClr val="tx2"/>
                </a:solidFill>
                <a:latin typeface="Palatino Linotype" pitchFamily="18" charset="0"/>
              </a:rPr>
              <a:t>IBM 700 </a:t>
            </a:r>
            <a:r>
              <a:rPr lang="tr-TR" sz="2400" b="1" dirty="0" smtClean="0">
                <a:solidFill>
                  <a:schemeClr val="tx2"/>
                </a:solidFill>
                <a:latin typeface="Palatino Linotype" pitchFamily="18" charset="0"/>
              </a:rPr>
              <a:t>SERISI</a:t>
            </a:r>
            <a:endParaRPr lang="tr-TR" sz="2400" dirty="0">
              <a:solidFill>
                <a:schemeClr val="tx2"/>
              </a:solidFill>
              <a:latin typeface="Palatino Linotype" pitchFamily="18" charset="0"/>
            </a:endParaRPr>
          </a:p>
        </p:txBody>
      </p:sp>
    </p:spTree>
    <p:extLst>
      <p:ext uri="{BB962C8B-B14F-4D97-AF65-F5344CB8AC3E}">
        <p14:creationId xmlns:p14="http://schemas.microsoft.com/office/powerpoint/2010/main" val="169434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7426" y="644495"/>
            <a:ext cx="8941078" cy="1477328"/>
          </a:xfrm>
          <a:prstGeom prst="rect">
            <a:avLst/>
          </a:prstGeom>
        </p:spPr>
        <p:txBody>
          <a:bodyPr wrap="square">
            <a:spAutoFit/>
          </a:bodyPr>
          <a:lstStyle/>
          <a:p>
            <a:pPr algn="just"/>
            <a:r>
              <a:rPr lang="tr-TR" dirty="0" smtClean="0">
                <a:latin typeface="Palatino Linotype" pitchFamily="18" charset="0"/>
              </a:rPr>
              <a:t>1947 </a:t>
            </a:r>
            <a:r>
              <a:rPr lang="tr-TR" dirty="0">
                <a:latin typeface="Palatino Linotype" pitchFamily="18" charset="0"/>
              </a:rPr>
              <a:t>yıllarında </a:t>
            </a:r>
            <a:r>
              <a:rPr lang="tr-TR" dirty="0" err="1">
                <a:latin typeface="Palatino Linotype" pitchFamily="18" charset="0"/>
              </a:rPr>
              <a:t>transistörün</a:t>
            </a:r>
            <a:r>
              <a:rPr lang="tr-TR" dirty="0">
                <a:latin typeface="Palatino Linotype" pitchFamily="18" charset="0"/>
              </a:rPr>
              <a:t> kullanılmaya başladığı yıllardır. </a:t>
            </a:r>
            <a:r>
              <a:rPr lang="tr-TR" dirty="0" err="1">
                <a:latin typeface="Palatino Linotype" pitchFamily="18" charset="0"/>
              </a:rPr>
              <a:t>Transistörler</a:t>
            </a:r>
            <a:r>
              <a:rPr lang="tr-TR" dirty="0">
                <a:latin typeface="Palatino Linotype" pitchFamily="18" charset="0"/>
              </a:rPr>
              <a:t> vakum tüplere göre az enerji harcayan, az yer kaplayan, fazla ısınmayan elektronik devre elemanlarıdır. </a:t>
            </a:r>
            <a:r>
              <a:rPr lang="tr-TR" dirty="0" err="1">
                <a:latin typeface="Palatino Linotype" pitchFamily="18" charset="0"/>
              </a:rPr>
              <a:t>Transistörlerin</a:t>
            </a:r>
            <a:r>
              <a:rPr lang="tr-TR" dirty="0">
                <a:latin typeface="Palatino Linotype" pitchFamily="18" charset="0"/>
              </a:rPr>
              <a:t> kullanılmaya başlanması bilgisayar dünyasına değişik bir renk kattı. </a:t>
            </a:r>
            <a:r>
              <a:rPr lang="tr-TR" dirty="0" err="1">
                <a:latin typeface="Palatino Linotype" pitchFamily="18" charset="0"/>
              </a:rPr>
              <a:t>Philco</a:t>
            </a:r>
            <a:r>
              <a:rPr lang="tr-TR" dirty="0">
                <a:latin typeface="Palatino Linotype" pitchFamily="18" charset="0"/>
              </a:rPr>
              <a:t> </a:t>
            </a:r>
            <a:r>
              <a:rPr lang="tr-TR" dirty="0" err="1">
                <a:latin typeface="Palatino Linotype" pitchFamily="18" charset="0"/>
              </a:rPr>
              <a:t>Transac</a:t>
            </a:r>
            <a:r>
              <a:rPr lang="tr-TR" dirty="0">
                <a:latin typeface="Palatino Linotype" pitchFamily="18" charset="0"/>
              </a:rPr>
              <a:t> S-200 IBM 1401, </a:t>
            </a:r>
            <a:r>
              <a:rPr lang="tr-TR" dirty="0" err="1">
                <a:latin typeface="Palatino Linotype" pitchFamily="18" charset="0"/>
              </a:rPr>
              <a:t>transistör</a:t>
            </a:r>
            <a:r>
              <a:rPr lang="tr-TR" dirty="0">
                <a:latin typeface="Palatino Linotype" pitchFamily="18" charset="0"/>
              </a:rPr>
              <a:t> kullanılarak üretilen ilk bilgisayarlardır.</a:t>
            </a:r>
            <a:endParaRPr lang="tr-TR" dirty="0">
              <a:effectLst/>
              <a:latin typeface="Palatino Linotype" pitchFamily="18" charset="0"/>
            </a:endParaRPr>
          </a:p>
        </p:txBody>
      </p:sp>
      <p:grpSp>
        <p:nvGrpSpPr>
          <p:cNvPr id="3" name="Grup 2"/>
          <p:cNvGrpSpPr/>
          <p:nvPr/>
        </p:nvGrpSpPr>
        <p:grpSpPr>
          <a:xfrm>
            <a:off x="611560" y="2155968"/>
            <a:ext cx="7848872" cy="4009336"/>
            <a:chOff x="1057921" y="2155969"/>
            <a:chExt cx="6621396" cy="254000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2155969"/>
              <a:ext cx="3827397" cy="2540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21" y="2155969"/>
              <a:ext cx="2794000" cy="2540000"/>
            </a:xfrm>
            <a:prstGeom prst="rect">
              <a:avLst/>
            </a:prstGeom>
          </p:spPr>
        </p:pic>
      </p:grpSp>
      <p:sp>
        <p:nvSpPr>
          <p:cNvPr id="2" name="Dikdörtgen 1"/>
          <p:cNvSpPr/>
          <p:nvPr/>
        </p:nvSpPr>
        <p:spPr>
          <a:xfrm>
            <a:off x="73857" y="131147"/>
            <a:ext cx="5290231" cy="461665"/>
          </a:xfrm>
          <a:prstGeom prst="rect">
            <a:avLst/>
          </a:prstGeom>
        </p:spPr>
        <p:txBody>
          <a:bodyPr wrap="none">
            <a:spAutoFit/>
          </a:bodyPr>
          <a:lstStyle/>
          <a:p>
            <a:pPr algn="just"/>
            <a:r>
              <a:rPr lang="tr-TR" sz="2400" b="1" dirty="0">
                <a:solidFill>
                  <a:schemeClr val="tx2"/>
                </a:solidFill>
                <a:latin typeface="Palatino Linotype" pitchFamily="18" charset="0"/>
              </a:rPr>
              <a:t>PHILCO TRANSAC S-200 IBM 1401</a:t>
            </a:r>
          </a:p>
        </p:txBody>
      </p:sp>
    </p:spTree>
    <p:extLst>
      <p:ext uri="{BB962C8B-B14F-4D97-AF65-F5344CB8AC3E}">
        <p14:creationId xmlns:p14="http://schemas.microsoft.com/office/powerpoint/2010/main" val="16943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548680"/>
            <a:ext cx="8784976" cy="1754326"/>
          </a:xfrm>
          <a:prstGeom prst="rect">
            <a:avLst/>
          </a:prstGeom>
        </p:spPr>
        <p:txBody>
          <a:bodyPr wrap="square">
            <a:spAutoFit/>
          </a:bodyPr>
          <a:lstStyle/>
          <a:p>
            <a:pPr algn="just"/>
            <a:r>
              <a:rPr lang="tr-TR" dirty="0" smtClean="0">
                <a:latin typeface="Palatino Linotype" pitchFamily="18" charset="0"/>
              </a:rPr>
              <a:t>1960 </a:t>
            </a:r>
            <a:r>
              <a:rPr lang="tr-TR" dirty="0">
                <a:latin typeface="Palatino Linotype" pitchFamily="18" charset="0"/>
              </a:rPr>
              <a:t>‘dan sonralar entegre devreler üretilmeye başlandı. Entegreler binlerce </a:t>
            </a:r>
            <a:r>
              <a:rPr lang="tr-TR" dirty="0" err="1">
                <a:latin typeface="Palatino Linotype" pitchFamily="18" charset="0"/>
              </a:rPr>
              <a:t>transistörü</a:t>
            </a:r>
            <a:r>
              <a:rPr lang="tr-TR" dirty="0">
                <a:latin typeface="Palatino Linotype" pitchFamily="18" charset="0"/>
              </a:rPr>
              <a:t> içerisinde bulunduran devre elemanları idi. Entegrelerin kullanılması; bilgisayarın boyutlarının küçülmesinin, maliyet azalmasına ve işlem hızının artmasına sebep oldu. Bu yıllarda manyetik diskler üretildi, entegrelerin kullanımı ile merkezi işlem birimleri üretilmeye başladı. IBM 360 entegre devre elemanının kullanıldığı ilk bilgisayarlardandır.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82" y="2425941"/>
            <a:ext cx="4519885" cy="3019283"/>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17" y="2395146"/>
            <a:ext cx="4066771" cy="3050078"/>
          </a:xfrm>
          <a:prstGeom prst="rect">
            <a:avLst/>
          </a:prstGeom>
        </p:spPr>
      </p:pic>
      <p:sp>
        <p:nvSpPr>
          <p:cNvPr id="2" name="Dikdörtgen 1"/>
          <p:cNvSpPr/>
          <p:nvPr/>
        </p:nvSpPr>
        <p:spPr>
          <a:xfrm>
            <a:off x="179512" y="70172"/>
            <a:ext cx="1431802" cy="461665"/>
          </a:xfrm>
          <a:prstGeom prst="rect">
            <a:avLst/>
          </a:prstGeom>
        </p:spPr>
        <p:txBody>
          <a:bodyPr wrap="none">
            <a:spAutoFit/>
          </a:bodyPr>
          <a:lstStyle/>
          <a:p>
            <a:r>
              <a:rPr lang="tr-TR" sz="2400" b="1" dirty="0">
                <a:solidFill>
                  <a:schemeClr val="tx2"/>
                </a:solidFill>
                <a:latin typeface="Palatino Linotype" pitchFamily="18" charset="0"/>
              </a:rPr>
              <a:t>IBM 360 </a:t>
            </a:r>
            <a:endParaRPr lang="tr-TR" sz="2400" dirty="0">
              <a:solidFill>
                <a:schemeClr val="tx2"/>
              </a:solidFill>
              <a:latin typeface="Palatino Linotype" pitchFamily="18" charset="0"/>
            </a:endParaRPr>
          </a:p>
        </p:txBody>
      </p:sp>
    </p:spTree>
    <p:extLst>
      <p:ext uri="{BB962C8B-B14F-4D97-AF65-F5344CB8AC3E}">
        <p14:creationId xmlns:p14="http://schemas.microsoft.com/office/powerpoint/2010/main" val="16943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777478"/>
            <a:ext cx="8856984" cy="923330"/>
          </a:xfrm>
          <a:prstGeom prst="rect">
            <a:avLst/>
          </a:prstGeom>
        </p:spPr>
        <p:txBody>
          <a:bodyPr wrap="square">
            <a:spAutoFit/>
          </a:bodyPr>
          <a:lstStyle/>
          <a:p>
            <a:pPr algn="just"/>
            <a:r>
              <a:rPr lang="tr-TR" dirty="0" smtClean="0">
                <a:latin typeface="Palatino Linotype" pitchFamily="18" charset="0"/>
              </a:rPr>
              <a:t>1970’den </a:t>
            </a:r>
            <a:r>
              <a:rPr lang="tr-TR" dirty="0">
                <a:latin typeface="Palatino Linotype" pitchFamily="18" charset="0"/>
              </a:rPr>
              <a:t>sonra entegre devre teknolojisi gelişimine devam etti. Ve entegreler birleştirilerek </a:t>
            </a:r>
            <a:r>
              <a:rPr lang="tr-TR" dirty="0" err="1">
                <a:latin typeface="Palatino Linotype" pitchFamily="18" charset="0"/>
              </a:rPr>
              <a:t>chipler</a:t>
            </a:r>
            <a:r>
              <a:rPr lang="tr-TR" dirty="0">
                <a:latin typeface="Palatino Linotype" pitchFamily="18" charset="0"/>
              </a:rPr>
              <a:t> üretilmeye başlandı. Intel 4004 entegrelerin birleştirilmesiyle hızlanan ilk merkezi işlem birimi sayılabilir.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33" y="2108200"/>
            <a:ext cx="8308223" cy="2832968"/>
          </a:xfrm>
          <a:prstGeom prst="rect">
            <a:avLst/>
          </a:prstGeom>
        </p:spPr>
      </p:pic>
      <p:sp>
        <p:nvSpPr>
          <p:cNvPr id="2" name="Dikdörtgen 1"/>
          <p:cNvSpPr/>
          <p:nvPr/>
        </p:nvSpPr>
        <p:spPr>
          <a:xfrm>
            <a:off x="95586" y="192122"/>
            <a:ext cx="4764446" cy="461665"/>
          </a:xfrm>
          <a:prstGeom prst="rect">
            <a:avLst/>
          </a:prstGeom>
        </p:spPr>
        <p:txBody>
          <a:bodyPr wrap="none">
            <a:spAutoFit/>
          </a:bodyPr>
          <a:lstStyle/>
          <a:p>
            <a:pPr algn="just"/>
            <a:r>
              <a:rPr lang="tr-TR" sz="2400" b="1" dirty="0">
                <a:solidFill>
                  <a:schemeClr val="tx2"/>
                </a:solidFill>
                <a:latin typeface="Palatino Linotype" pitchFamily="18" charset="0"/>
              </a:rPr>
              <a:t>INTEL 4004 MIKRO İŞLEMCİSİ</a:t>
            </a:r>
          </a:p>
        </p:txBody>
      </p:sp>
    </p:spTree>
    <p:extLst>
      <p:ext uri="{BB962C8B-B14F-4D97-AF65-F5344CB8AC3E}">
        <p14:creationId xmlns:p14="http://schemas.microsoft.com/office/powerpoint/2010/main" val="376966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00479"/>
            <a:ext cx="8784976" cy="1200329"/>
          </a:xfrm>
          <a:prstGeom prst="rect">
            <a:avLst/>
          </a:prstGeom>
        </p:spPr>
        <p:txBody>
          <a:bodyPr wrap="square">
            <a:spAutoFit/>
          </a:bodyPr>
          <a:lstStyle/>
          <a:p>
            <a:pPr algn="just"/>
            <a:r>
              <a:rPr lang="tr-TR" dirty="0" smtClean="0">
                <a:latin typeface="Palatino Linotype" pitchFamily="18" charset="0"/>
              </a:rPr>
              <a:t>1975 </a:t>
            </a:r>
            <a:r>
              <a:rPr lang="tr-TR" dirty="0">
                <a:latin typeface="Palatino Linotype" pitchFamily="18" charset="0"/>
              </a:rPr>
              <a:t>yılında piyasaya çıkan </a:t>
            </a:r>
            <a:r>
              <a:rPr lang="tr-TR" dirty="0" err="1" smtClean="0">
                <a:latin typeface="Palatino Linotype" pitchFamily="18" charset="0"/>
              </a:rPr>
              <a:t>apple</a:t>
            </a:r>
            <a:r>
              <a:rPr lang="tr-TR" dirty="0" smtClean="0">
                <a:latin typeface="Palatino Linotype" pitchFamily="18" charset="0"/>
              </a:rPr>
              <a:t> </a:t>
            </a:r>
            <a:r>
              <a:rPr lang="en-US" dirty="0">
                <a:latin typeface="Palatino Linotype" pitchFamily="18" charset="0"/>
              </a:rPr>
              <a:t>Steve Jobs and Steve Wozniak </a:t>
            </a:r>
            <a:r>
              <a:rPr lang="tr-TR" dirty="0" smtClean="0">
                <a:latin typeface="Palatino Linotype" pitchFamily="18" charset="0"/>
              </a:rPr>
              <a:t>isimli </a:t>
            </a:r>
            <a:r>
              <a:rPr lang="tr-TR" dirty="0">
                <a:latin typeface="Palatino Linotype" pitchFamily="18" charset="0"/>
              </a:rPr>
              <a:t>iki üniversite öğrencisi tarafından bir evin garajında üretilmiştir. </a:t>
            </a:r>
            <a:r>
              <a:rPr lang="tr-TR" dirty="0" err="1">
                <a:latin typeface="Palatino Linotype" pitchFamily="18" charset="0"/>
              </a:rPr>
              <a:t>Apple’de</a:t>
            </a:r>
            <a:r>
              <a:rPr lang="tr-TR" dirty="0">
                <a:latin typeface="Palatino Linotype" pitchFamily="18" charset="0"/>
              </a:rPr>
              <a:t> klavye ve monitör bulunmuyordu</a:t>
            </a:r>
            <a:r>
              <a:rPr lang="tr-TR" dirty="0" smtClean="0">
                <a:latin typeface="Palatino Linotype" pitchFamily="18" charset="0"/>
              </a:rPr>
              <a:t>. 1976 yılında 666.66 Dolara satılan Apple I birkaç yıl önce yapılan </a:t>
            </a:r>
            <a:r>
              <a:rPr lang="tr-TR" dirty="0">
                <a:latin typeface="Palatino Linotype" pitchFamily="18" charset="0"/>
              </a:rPr>
              <a:t>büyük bir açık arttırmada </a:t>
            </a:r>
            <a:r>
              <a:rPr lang="tr-TR" dirty="0" smtClean="0">
                <a:latin typeface="Palatino Linotype" pitchFamily="18" charset="0"/>
              </a:rPr>
              <a:t>347,500 </a:t>
            </a:r>
            <a:r>
              <a:rPr lang="tr-TR" dirty="0">
                <a:latin typeface="Palatino Linotype" pitchFamily="18" charset="0"/>
              </a:rPr>
              <a:t>dolara alıcı </a:t>
            </a:r>
            <a:r>
              <a:rPr lang="tr-TR" dirty="0" smtClean="0">
                <a:latin typeface="Palatino Linotype" pitchFamily="18" charset="0"/>
              </a:rPr>
              <a:t>buldu.</a:t>
            </a:r>
            <a:r>
              <a:rPr lang="tr-TR" b="1" dirty="0" smtClean="0">
                <a:latin typeface="Palatino Linotype" pitchFamily="18" charset="0"/>
              </a:rPr>
              <a:t> </a:t>
            </a:r>
            <a:endParaRPr lang="tr-TR" dirty="0">
              <a:latin typeface="Palatino Linotype"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63141"/>
            <a:ext cx="3305944" cy="456220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988" y="2279500"/>
            <a:ext cx="5016500" cy="3619500"/>
          </a:xfrm>
          <a:prstGeom prst="rect">
            <a:avLst/>
          </a:prstGeom>
        </p:spPr>
      </p:pic>
      <p:sp>
        <p:nvSpPr>
          <p:cNvPr id="5" name="Dikdörtgen 4"/>
          <p:cNvSpPr/>
          <p:nvPr/>
        </p:nvSpPr>
        <p:spPr>
          <a:xfrm>
            <a:off x="247054" y="44624"/>
            <a:ext cx="1444626" cy="461665"/>
          </a:xfrm>
          <a:prstGeom prst="rect">
            <a:avLst/>
          </a:prstGeom>
        </p:spPr>
        <p:txBody>
          <a:bodyPr wrap="none">
            <a:spAutoFit/>
          </a:bodyPr>
          <a:lstStyle/>
          <a:p>
            <a:pPr algn="just"/>
            <a:r>
              <a:rPr lang="tr-TR" sz="2400" b="1" dirty="0">
                <a:solidFill>
                  <a:schemeClr val="tx2"/>
                </a:solidFill>
                <a:latin typeface="Palatino Linotype" pitchFamily="18" charset="0"/>
              </a:rPr>
              <a:t>APPLE I </a:t>
            </a:r>
          </a:p>
        </p:txBody>
      </p:sp>
    </p:spTree>
    <p:extLst>
      <p:ext uri="{BB962C8B-B14F-4D97-AF65-F5344CB8AC3E}">
        <p14:creationId xmlns:p14="http://schemas.microsoft.com/office/powerpoint/2010/main" val="376966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039" y="1983522"/>
            <a:ext cx="6273297" cy="4533438"/>
          </a:xfrm>
          <a:prstGeom prst="rect">
            <a:avLst/>
          </a:prstGeom>
        </p:spPr>
      </p:pic>
      <p:sp>
        <p:nvSpPr>
          <p:cNvPr id="6" name="Dikdörtgen 5"/>
          <p:cNvSpPr/>
          <p:nvPr/>
        </p:nvSpPr>
        <p:spPr>
          <a:xfrm>
            <a:off x="179512" y="583520"/>
            <a:ext cx="8928992" cy="1477328"/>
          </a:xfrm>
          <a:prstGeom prst="rect">
            <a:avLst/>
          </a:prstGeom>
        </p:spPr>
        <p:txBody>
          <a:bodyPr wrap="square">
            <a:spAutoFit/>
          </a:bodyPr>
          <a:lstStyle/>
          <a:p>
            <a:pPr algn="just"/>
            <a:r>
              <a:rPr lang="tr-TR" dirty="0" smtClean="0">
                <a:latin typeface="Palatino Linotype" pitchFamily="18" charset="0"/>
              </a:rPr>
              <a:t>IBM'in </a:t>
            </a:r>
            <a:r>
              <a:rPr lang="tr-TR" dirty="0">
                <a:latin typeface="Palatino Linotype" pitchFamily="18" charset="0"/>
              </a:rPr>
              <a:t>12 Ağustos 1981 tarihinde New </a:t>
            </a:r>
            <a:r>
              <a:rPr lang="tr-TR" dirty="0" err="1">
                <a:latin typeface="Palatino Linotype" pitchFamily="18" charset="0"/>
              </a:rPr>
              <a:t>York'da</a:t>
            </a:r>
            <a:r>
              <a:rPr lang="tr-TR" dirty="0">
                <a:latin typeface="Palatino Linotype" pitchFamily="18" charset="0"/>
              </a:rPr>
              <a:t> bir basın toplantısı ile tanıttığı ilk kişisel </a:t>
            </a:r>
            <a:r>
              <a:rPr lang="tr-TR" dirty="0" smtClean="0">
                <a:latin typeface="Palatino Linotype" pitchFamily="18" charset="0"/>
              </a:rPr>
              <a:t>bilgisayardır. Piyasaya </a:t>
            </a:r>
            <a:r>
              <a:rPr lang="tr-TR" dirty="0">
                <a:latin typeface="Palatino Linotype" pitchFamily="18" charset="0"/>
              </a:rPr>
              <a:t>çıktığı zaman beş yılda 250 bin satış rakamı beklenirken yılda 1 milyon satışa ulaşmıştır. 4.77 </a:t>
            </a:r>
            <a:r>
              <a:rPr lang="tr-TR" dirty="0" err="1">
                <a:latin typeface="Palatino Linotype" pitchFamily="18" charset="0"/>
              </a:rPr>
              <a:t>mhz</a:t>
            </a:r>
            <a:r>
              <a:rPr lang="tr-TR" dirty="0">
                <a:latin typeface="Palatino Linotype" pitchFamily="18" charset="0"/>
              </a:rPr>
              <a:t> </a:t>
            </a:r>
            <a:r>
              <a:rPr lang="tr-TR" dirty="0" err="1">
                <a:latin typeface="Palatino Linotype" pitchFamily="18" charset="0"/>
              </a:rPr>
              <a:t>intel</a:t>
            </a:r>
            <a:r>
              <a:rPr lang="tr-TR" dirty="0">
                <a:latin typeface="Palatino Linotype" pitchFamily="18" charset="0"/>
              </a:rPr>
              <a:t> 8088 mikroişlemciyle çalışıyordu, 16 </a:t>
            </a:r>
            <a:r>
              <a:rPr lang="tr-TR" dirty="0" err="1">
                <a:latin typeface="Palatino Linotype" pitchFamily="18" charset="0"/>
              </a:rPr>
              <a:t>kilobyte</a:t>
            </a:r>
            <a:r>
              <a:rPr lang="tr-TR" dirty="0">
                <a:latin typeface="Palatino Linotype" pitchFamily="18" charset="0"/>
              </a:rPr>
              <a:t> belleği, 160k </a:t>
            </a:r>
            <a:r>
              <a:rPr lang="tr-TR" dirty="0" err="1">
                <a:latin typeface="Palatino Linotype" pitchFamily="18" charset="0"/>
              </a:rPr>
              <a:t>floppy</a:t>
            </a:r>
            <a:r>
              <a:rPr lang="tr-TR" dirty="0">
                <a:latin typeface="Palatino Linotype" pitchFamily="18" charset="0"/>
              </a:rPr>
              <a:t> disk sürücüsü ve ek ücretle satın alınan renkli monitörü vardı.2 Nisan 1987 tarihine kadar üretilmiştir.</a:t>
            </a:r>
          </a:p>
        </p:txBody>
      </p:sp>
      <p:sp>
        <p:nvSpPr>
          <p:cNvPr id="2" name="Dikdörtgen 1"/>
          <p:cNvSpPr/>
          <p:nvPr/>
        </p:nvSpPr>
        <p:spPr>
          <a:xfrm>
            <a:off x="179512" y="116632"/>
            <a:ext cx="1380506" cy="461665"/>
          </a:xfrm>
          <a:prstGeom prst="rect">
            <a:avLst/>
          </a:prstGeom>
        </p:spPr>
        <p:txBody>
          <a:bodyPr wrap="none">
            <a:spAutoFit/>
          </a:bodyPr>
          <a:lstStyle/>
          <a:p>
            <a:pPr algn="just"/>
            <a:r>
              <a:rPr lang="tr-TR" sz="2400" b="1" dirty="0">
                <a:solidFill>
                  <a:schemeClr val="tx2"/>
                </a:solidFill>
                <a:latin typeface="Palatino Linotype" pitchFamily="18" charset="0"/>
              </a:rPr>
              <a:t>IBM PC </a:t>
            </a:r>
            <a:endParaRPr lang="tr-TR" sz="2400" dirty="0">
              <a:solidFill>
                <a:schemeClr val="tx2"/>
              </a:solidFill>
              <a:latin typeface="Palatino Linotype" pitchFamily="18" charset="0"/>
            </a:endParaRPr>
          </a:p>
        </p:txBody>
      </p:sp>
    </p:spTree>
    <p:extLst>
      <p:ext uri="{BB962C8B-B14F-4D97-AF65-F5344CB8AC3E}">
        <p14:creationId xmlns:p14="http://schemas.microsoft.com/office/powerpoint/2010/main" val="3769661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31"/>
            <a:ext cx="9127703" cy="686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929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404193" y="2636912"/>
            <a:ext cx="6480175" cy="1620317"/>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dirty="0">
                <a:solidFill>
                  <a:schemeClr val="bg1"/>
                </a:solidFill>
              </a:rPr>
              <a:t>BİLGİSAYAR TARİHİ VE TEMEL KAVRAMLAR</a:t>
            </a:r>
          </a:p>
        </p:txBody>
      </p:sp>
    </p:spTree>
    <p:extLst>
      <p:ext uri="{BB962C8B-B14F-4D97-AF65-F5344CB8AC3E}">
        <p14:creationId xmlns:p14="http://schemas.microsoft.com/office/powerpoint/2010/main" val="183607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2008" y="341362"/>
            <a:ext cx="9036496" cy="3231654"/>
          </a:xfrm>
          <a:prstGeom prst="rect">
            <a:avLst/>
          </a:prstGeom>
        </p:spPr>
        <p:txBody>
          <a:bodyPr wrap="square">
            <a:spAutoFit/>
          </a:bodyPr>
          <a:lstStyle/>
          <a:p>
            <a:pPr algn="just"/>
            <a:r>
              <a:rPr lang="tr-TR" sz="2400" b="1" dirty="0">
                <a:solidFill>
                  <a:schemeClr val="tx2"/>
                </a:solidFill>
                <a:latin typeface="Palatino Linotype" pitchFamily="18" charset="0"/>
              </a:rPr>
              <a:t>Birinci Kuşak (Vakum Tüplü) Bilgisayarlar (1946-1959) </a:t>
            </a:r>
            <a:endParaRPr lang="tr-TR" sz="2400" b="1" dirty="0" smtClean="0">
              <a:solidFill>
                <a:schemeClr val="tx2"/>
              </a:solidFill>
              <a:latin typeface="Palatino Linotype" pitchFamily="18" charset="0"/>
            </a:endParaRPr>
          </a:p>
          <a:p>
            <a:pPr algn="just"/>
            <a:endParaRPr lang="tr-TR" b="1" dirty="0">
              <a:latin typeface="Palatino Linotype" pitchFamily="18" charset="0"/>
            </a:endParaRPr>
          </a:p>
          <a:p>
            <a:pPr algn="just"/>
            <a:r>
              <a:rPr lang="tr-TR" dirty="0" smtClean="0">
                <a:latin typeface="Palatino Linotype" pitchFamily="18" charset="0"/>
              </a:rPr>
              <a:t>İlk </a:t>
            </a:r>
            <a:r>
              <a:rPr lang="tr-TR" dirty="0">
                <a:latin typeface="Palatino Linotype" pitchFamily="18" charset="0"/>
              </a:rPr>
              <a:t>programlama dili makine dilinde yazılmaya başlandı ve bilgiler bellekte saklanıyordu. Bu kuşağın temel özellikleri şunlardır</a:t>
            </a:r>
            <a:r>
              <a:rPr lang="tr-TR" dirty="0" smtClean="0">
                <a:latin typeface="Palatino Linotype" pitchFamily="18" charset="0"/>
              </a:rPr>
              <a:t>:</a:t>
            </a:r>
          </a:p>
          <a:p>
            <a:pPr algn="just"/>
            <a:endParaRPr lang="tr-TR" dirty="0">
              <a:latin typeface="Palatino Linotype" pitchFamily="18" charset="0"/>
            </a:endParaRPr>
          </a:p>
          <a:p>
            <a:pPr marL="285750" indent="-285750" algn="just">
              <a:buFont typeface="Arial" pitchFamily="34" charset="0"/>
              <a:buChar char="•"/>
            </a:pPr>
            <a:r>
              <a:rPr lang="tr-TR" dirty="0" smtClean="0">
                <a:latin typeface="Palatino Linotype" pitchFamily="18" charset="0"/>
              </a:rPr>
              <a:t>İşlemci </a:t>
            </a:r>
            <a:r>
              <a:rPr lang="tr-TR" dirty="0">
                <a:latin typeface="Palatino Linotype" pitchFamily="18" charset="0"/>
              </a:rPr>
              <a:t>olarak çok büyük vakum tüpleri kullanılırdı</a:t>
            </a:r>
          </a:p>
          <a:p>
            <a:pPr marL="285750" indent="-285750" algn="just">
              <a:buFont typeface="Arial" pitchFamily="34" charset="0"/>
              <a:buChar char="•"/>
            </a:pPr>
            <a:r>
              <a:rPr lang="tr-TR" dirty="0" smtClean="0">
                <a:latin typeface="Palatino Linotype" pitchFamily="18" charset="0"/>
              </a:rPr>
              <a:t>Fazla </a:t>
            </a:r>
            <a:r>
              <a:rPr lang="tr-TR" dirty="0">
                <a:latin typeface="Palatino Linotype" pitchFamily="18" charset="0"/>
              </a:rPr>
              <a:t>enerji harcarlardı</a:t>
            </a:r>
          </a:p>
          <a:p>
            <a:pPr marL="285750" indent="-285750" algn="just">
              <a:buFont typeface="Arial" pitchFamily="34" charset="0"/>
              <a:buChar char="•"/>
            </a:pPr>
            <a:r>
              <a:rPr lang="tr-TR" dirty="0" smtClean="0">
                <a:latin typeface="Palatino Linotype" pitchFamily="18" charset="0"/>
              </a:rPr>
              <a:t>Çevreye </a:t>
            </a:r>
            <a:r>
              <a:rPr lang="tr-TR" dirty="0">
                <a:latin typeface="Palatino Linotype" pitchFamily="18" charset="0"/>
              </a:rPr>
              <a:t>fazla ısı yayarlardı</a:t>
            </a:r>
          </a:p>
          <a:p>
            <a:pPr marL="285750" indent="-285750" algn="just">
              <a:buFont typeface="Arial" pitchFamily="34" charset="0"/>
              <a:buChar char="•"/>
            </a:pPr>
            <a:r>
              <a:rPr lang="tr-TR" dirty="0" smtClean="0">
                <a:latin typeface="Palatino Linotype" pitchFamily="18" charset="0"/>
              </a:rPr>
              <a:t>Veri </a:t>
            </a:r>
            <a:r>
              <a:rPr lang="tr-TR" dirty="0">
                <a:latin typeface="Palatino Linotype" pitchFamily="18" charset="0"/>
              </a:rPr>
              <a:t>programlarını ana belleklerinde tutarlardı</a:t>
            </a:r>
          </a:p>
          <a:p>
            <a:pPr marL="285750" indent="-285750" algn="just">
              <a:buFont typeface="Arial" pitchFamily="34" charset="0"/>
              <a:buChar char="•"/>
            </a:pPr>
            <a:r>
              <a:rPr lang="tr-TR" dirty="0" smtClean="0">
                <a:latin typeface="Palatino Linotype" pitchFamily="18" charset="0"/>
              </a:rPr>
              <a:t>Saklama </a:t>
            </a:r>
            <a:r>
              <a:rPr lang="tr-TR" dirty="0">
                <a:latin typeface="Palatino Linotype" pitchFamily="18" charset="0"/>
              </a:rPr>
              <a:t>aracı olarak manyetik teyp kullanılırdı</a:t>
            </a:r>
          </a:p>
          <a:p>
            <a:pPr marL="285750" indent="-285750" algn="just">
              <a:buFont typeface="Arial" pitchFamily="34" charset="0"/>
              <a:buChar char="•"/>
            </a:pPr>
            <a:r>
              <a:rPr lang="tr-TR" dirty="0" smtClean="0">
                <a:latin typeface="Palatino Linotype" pitchFamily="18" charset="0"/>
              </a:rPr>
              <a:t>Programlar </a:t>
            </a:r>
            <a:r>
              <a:rPr lang="tr-TR" dirty="0">
                <a:latin typeface="Palatino Linotype" pitchFamily="18" charset="0"/>
              </a:rPr>
              <a:t>fazla detay gerektiren makine dilinde yazılırdı.</a:t>
            </a:r>
          </a:p>
        </p:txBody>
      </p:sp>
      <p:sp>
        <p:nvSpPr>
          <p:cNvPr id="7" name="İçerik Yer Tutucusu 2"/>
          <p:cNvSpPr>
            <a:spLocks noGrp="1"/>
          </p:cNvSpPr>
          <p:nvPr>
            <p:ph idx="1"/>
          </p:nvPr>
        </p:nvSpPr>
        <p:spPr>
          <a:xfrm>
            <a:off x="72008" y="3501009"/>
            <a:ext cx="9036496" cy="3312367"/>
          </a:xfrm>
        </p:spPr>
        <p:txBody>
          <a:bodyPr>
            <a:normAutofit fontScale="92500" lnSpcReduction="10000"/>
          </a:bodyPr>
          <a:lstStyle/>
          <a:p>
            <a:pPr marL="0" indent="0">
              <a:buNone/>
            </a:pPr>
            <a:r>
              <a:rPr lang="tr-TR" sz="2600" b="1" dirty="0" smtClean="0">
                <a:solidFill>
                  <a:schemeClr val="tx2"/>
                </a:solidFill>
                <a:latin typeface="Palatino Linotype" pitchFamily="18" charset="0"/>
              </a:rPr>
              <a:t>İkinci Kuşak (Transistörlü) Bilgisayarlar (1959-1964)</a:t>
            </a:r>
          </a:p>
          <a:p>
            <a:pPr marL="0" indent="0">
              <a:buNone/>
            </a:pPr>
            <a:endParaRPr lang="tr-TR" sz="1800" b="1" dirty="0" smtClean="0">
              <a:latin typeface="Palatino Linotype" pitchFamily="18" charset="0"/>
            </a:endParaRPr>
          </a:p>
          <a:p>
            <a:pPr marL="0" indent="0" algn="just">
              <a:buNone/>
            </a:pPr>
            <a:r>
              <a:rPr lang="tr-TR" sz="1800" dirty="0" smtClean="0">
                <a:latin typeface="Palatino Linotype" pitchFamily="18" charset="0"/>
              </a:rPr>
              <a:t>İlk </a:t>
            </a:r>
            <a:r>
              <a:rPr lang="tr-TR" sz="1800" dirty="0">
                <a:latin typeface="Palatino Linotype" pitchFamily="18" charset="0"/>
              </a:rPr>
              <a:t>dönemde kullanılan Vakum Tüplerinin yerine </a:t>
            </a:r>
            <a:r>
              <a:rPr lang="tr-TR" sz="1800" dirty="0" smtClean="0">
                <a:latin typeface="Palatino Linotype" pitchFamily="18" charset="0"/>
              </a:rPr>
              <a:t>transistorlar </a:t>
            </a:r>
            <a:r>
              <a:rPr lang="tr-TR" sz="1800" dirty="0">
                <a:latin typeface="Palatino Linotype" pitchFamily="18" charset="0"/>
              </a:rPr>
              <a:t>kullanılmaya başlandı. Bununla beraber daha hızlı ve daha az elektrik harcamaktaydı. ASSEMBLY makine dili kullanılmaktaydı</a:t>
            </a:r>
            <a:r>
              <a:rPr lang="tr-TR" sz="1800" dirty="0" smtClean="0">
                <a:latin typeface="Palatino Linotype" pitchFamily="18" charset="0"/>
              </a:rPr>
              <a:t>.  Bu </a:t>
            </a:r>
            <a:r>
              <a:rPr lang="tr-TR" sz="1800" dirty="0">
                <a:latin typeface="Palatino Linotype" pitchFamily="18" charset="0"/>
              </a:rPr>
              <a:t>kuşağın temel özellikleri şunlardır: </a:t>
            </a:r>
            <a:endParaRPr lang="tr-TR" sz="1800" dirty="0" smtClean="0">
              <a:latin typeface="Palatino Linotype" pitchFamily="18" charset="0"/>
            </a:endParaRPr>
          </a:p>
          <a:p>
            <a:pPr marL="0" indent="0" algn="just">
              <a:buNone/>
            </a:pPr>
            <a:endParaRPr lang="tr-TR" sz="1800" dirty="0" smtClean="0">
              <a:latin typeface="Palatino Linotype" pitchFamily="18" charset="0"/>
            </a:endParaRPr>
          </a:p>
          <a:p>
            <a:r>
              <a:rPr lang="tr-TR" sz="1800" dirty="0" smtClean="0">
                <a:latin typeface="Palatino Linotype" pitchFamily="18" charset="0"/>
              </a:rPr>
              <a:t>İşlemci </a:t>
            </a:r>
            <a:r>
              <a:rPr lang="tr-TR" sz="1800" dirty="0">
                <a:latin typeface="Palatino Linotype" pitchFamily="18" charset="0"/>
              </a:rPr>
              <a:t>olarak vakum tüpleri kullanılırdı </a:t>
            </a:r>
          </a:p>
          <a:p>
            <a:r>
              <a:rPr lang="pt-BR" sz="1800" dirty="0" smtClean="0">
                <a:latin typeface="Palatino Linotype" pitchFamily="18" charset="0"/>
              </a:rPr>
              <a:t>Ortalama </a:t>
            </a:r>
            <a:r>
              <a:rPr lang="pt-BR" sz="1800" dirty="0">
                <a:latin typeface="Palatino Linotype" pitchFamily="18" charset="0"/>
              </a:rPr>
              <a:t>10.000 transistör ile çalışırlardı </a:t>
            </a:r>
          </a:p>
          <a:p>
            <a:r>
              <a:rPr lang="tr-TR" sz="1800" dirty="0" smtClean="0">
                <a:latin typeface="Palatino Linotype" pitchFamily="18" charset="0"/>
              </a:rPr>
              <a:t>Az </a:t>
            </a:r>
            <a:r>
              <a:rPr lang="tr-TR" sz="1800" dirty="0">
                <a:latin typeface="Palatino Linotype" pitchFamily="18" charset="0"/>
              </a:rPr>
              <a:t>enerji kullanırlardı </a:t>
            </a:r>
          </a:p>
          <a:p>
            <a:r>
              <a:rPr lang="tr-TR" sz="1800" dirty="0" smtClean="0">
                <a:latin typeface="Palatino Linotype" pitchFamily="18" charset="0"/>
              </a:rPr>
              <a:t>Daha </a:t>
            </a:r>
            <a:r>
              <a:rPr lang="tr-TR" sz="1800" dirty="0">
                <a:latin typeface="Palatino Linotype" pitchFamily="18" charset="0"/>
              </a:rPr>
              <a:t>az ısı yayarlardı </a:t>
            </a:r>
          </a:p>
          <a:p>
            <a:r>
              <a:rPr lang="tr-TR" sz="1800" dirty="0" err="1" smtClean="0">
                <a:latin typeface="Palatino Linotype" pitchFamily="18" charset="0"/>
              </a:rPr>
              <a:t>Transistörler</a:t>
            </a:r>
            <a:r>
              <a:rPr lang="tr-TR" sz="1800" dirty="0" smtClean="0">
                <a:latin typeface="Palatino Linotype" pitchFamily="18" charset="0"/>
              </a:rPr>
              <a:t> </a:t>
            </a:r>
            <a:r>
              <a:rPr lang="tr-TR" sz="1800" dirty="0">
                <a:latin typeface="Palatino Linotype" pitchFamily="18" charset="0"/>
              </a:rPr>
              <a:t>tablolar üzerine el ile monte edilirdi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7915" y="1124744"/>
            <a:ext cx="2346573" cy="234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69160"/>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226" y="4737596"/>
            <a:ext cx="2481262" cy="185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06759" y="-2172"/>
            <a:ext cx="7705601" cy="369332"/>
          </a:xfrm>
          <a:prstGeom prst="rect">
            <a:avLst/>
          </a:prstGeom>
        </p:spPr>
        <p:txBody>
          <a:bodyPr wrap="square">
            <a:spAutoFit/>
          </a:bodyPr>
          <a:lstStyle/>
          <a:p>
            <a:r>
              <a:rPr lang="tr-TR" b="1" dirty="0">
                <a:solidFill>
                  <a:schemeClr val="tx2"/>
                </a:solidFill>
                <a:latin typeface="Palatino Linotype" pitchFamily="18" charset="0"/>
              </a:rPr>
              <a:t>1950’DEN GÜNÜMÜZE BİLGİSAYARLAR</a:t>
            </a:r>
            <a:endParaRPr lang="tr-TR" dirty="0"/>
          </a:p>
        </p:txBody>
      </p:sp>
    </p:spTree>
    <p:extLst>
      <p:ext uri="{BB962C8B-B14F-4D97-AF65-F5344CB8AC3E}">
        <p14:creationId xmlns:p14="http://schemas.microsoft.com/office/powerpoint/2010/main" val="3137892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3" y="116632"/>
            <a:ext cx="8885487" cy="2616101"/>
          </a:xfrm>
          <a:prstGeom prst="rect">
            <a:avLst/>
          </a:prstGeom>
        </p:spPr>
        <p:txBody>
          <a:bodyPr wrap="square">
            <a:spAutoFit/>
          </a:bodyPr>
          <a:lstStyle/>
          <a:p>
            <a:r>
              <a:rPr lang="tr-TR" sz="2000" b="1" dirty="0">
                <a:solidFill>
                  <a:schemeClr val="tx2"/>
                </a:solidFill>
                <a:latin typeface="Palatino Linotype" pitchFamily="18" charset="0"/>
              </a:rPr>
              <a:t>Üçüncü Kuşak (Entegre Devreli) Bilgisayarlar (1964-1970) </a:t>
            </a:r>
            <a:endParaRPr lang="tr-TR" sz="2000" b="1" dirty="0" smtClean="0">
              <a:solidFill>
                <a:schemeClr val="tx2"/>
              </a:solidFill>
              <a:latin typeface="Palatino Linotype" pitchFamily="18" charset="0"/>
            </a:endParaRPr>
          </a:p>
          <a:p>
            <a:endParaRPr lang="tr-TR" b="1" dirty="0" smtClean="0">
              <a:latin typeface="Palatino Linotype" pitchFamily="18" charset="0"/>
            </a:endParaRPr>
          </a:p>
          <a:p>
            <a:pPr algn="just"/>
            <a:r>
              <a:rPr lang="tr-TR" dirty="0" err="1" smtClean="0">
                <a:latin typeface="Palatino Linotype" pitchFamily="18" charset="0"/>
              </a:rPr>
              <a:t>Transistörler</a:t>
            </a:r>
            <a:r>
              <a:rPr lang="tr-TR" dirty="0" smtClean="0">
                <a:latin typeface="Palatino Linotype" pitchFamily="18" charset="0"/>
              </a:rPr>
              <a:t> </a:t>
            </a:r>
            <a:r>
              <a:rPr lang="tr-TR" dirty="0">
                <a:latin typeface="Palatino Linotype" pitchFamily="18" charset="0"/>
              </a:rPr>
              <a:t>bir araya getirilerek Entegre Devreler yapıldı. İlk Merkezi İşlem birimi CPU yapıldı. </a:t>
            </a:r>
            <a:r>
              <a:rPr lang="tr-TR" dirty="0" smtClean="0">
                <a:latin typeface="Palatino Linotype" pitchFamily="18" charset="0"/>
              </a:rPr>
              <a:t> Bu </a:t>
            </a:r>
            <a:r>
              <a:rPr lang="tr-TR" dirty="0">
                <a:latin typeface="Palatino Linotype" pitchFamily="18" charset="0"/>
              </a:rPr>
              <a:t>kuşağın temel özellikleri şunlardır: </a:t>
            </a:r>
            <a:endParaRPr lang="tr-TR" dirty="0" smtClean="0">
              <a:latin typeface="Palatino Linotype" pitchFamily="18" charset="0"/>
            </a:endParaRPr>
          </a:p>
          <a:p>
            <a:endParaRPr lang="tr-TR" dirty="0">
              <a:latin typeface="Palatino Linotype" pitchFamily="18" charset="0"/>
            </a:endParaRPr>
          </a:p>
          <a:p>
            <a:pPr marL="342900" indent="-342900">
              <a:buFont typeface="Arial" pitchFamily="34" charset="0"/>
              <a:buChar char="•"/>
            </a:pPr>
            <a:r>
              <a:rPr lang="tr-TR" dirty="0" smtClean="0">
                <a:latin typeface="Palatino Linotype" pitchFamily="18" charset="0"/>
              </a:rPr>
              <a:t>İşlemci </a:t>
            </a:r>
            <a:r>
              <a:rPr lang="tr-TR" dirty="0">
                <a:latin typeface="Palatino Linotype" pitchFamily="18" charset="0"/>
              </a:rPr>
              <a:t>olarak entegre devreler kullanılırdı </a:t>
            </a:r>
          </a:p>
          <a:p>
            <a:pPr marL="342900" indent="-342900">
              <a:buFont typeface="Arial" pitchFamily="34" charset="0"/>
              <a:buChar char="•"/>
            </a:pPr>
            <a:r>
              <a:rPr lang="tr-TR" dirty="0" smtClean="0">
                <a:latin typeface="Palatino Linotype" pitchFamily="18" charset="0"/>
              </a:rPr>
              <a:t>Düşük </a:t>
            </a:r>
            <a:r>
              <a:rPr lang="tr-TR" dirty="0">
                <a:latin typeface="Palatino Linotype" pitchFamily="18" charset="0"/>
              </a:rPr>
              <a:t>maliyet ile yüksek güvenirlik sağlanmaya başlandı </a:t>
            </a:r>
          </a:p>
          <a:p>
            <a:pPr marL="342900" indent="-342900">
              <a:buFont typeface="Arial" pitchFamily="34" charset="0"/>
              <a:buChar char="•"/>
            </a:pPr>
            <a:r>
              <a:rPr lang="tr-TR" dirty="0" smtClean="0">
                <a:latin typeface="Palatino Linotype" pitchFamily="18" charset="0"/>
              </a:rPr>
              <a:t>Manyetik </a:t>
            </a:r>
            <a:r>
              <a:rPr lang="tr-TR" dirty="0">
                <a:latin typeface="Palatino Linotype" pitchFamily="18" charset="0"/>
              </a:rPr>
              <a:t>diskler kullanılmaya başlandı </a:t>
            </a:r>
          </a:p>
          <a:p>
            <a:pPr marL="342900" indent="-342900">
              <a:buFont typeface="Arial" pitchFamily="34" charset="0"/>
              <a:buChar char="•"/>
            </a:pPr>
            <a:r>
              <a:rPr lang="tr-TR" dirty="0" smtClean="0">
                <a:latin typeface="Palatino Linotype" pitchFamily="18" charset="0"/>
              </a:rPr>
              <a:t>Program </a:t>
            </a:r>
            <a:r>
              <a:rPr lang="tr-TR" dirty="0">
                <a:latin typeface="Palatino Linotype" pitchFamily="18" charset="0"/>
              </a:rPr>
              <a:t>ve veriler ihtiyaç duyulduğu sürece saklanabiliyordu </a:t>
            </a:r>
          </a:p>
        </p:txBody>
      </p:sp>
      <p:sp>
        <p:nvSpPr>
          <p:cNvPr id="5" name="İçerik Yer Tutucusu 2"/>
          <p:cNvSpPr>
            <a:spLocks noGrp="1"/>
          </p:cNvSpPr>
          <p:nvPr>
            <p:ph idx="1"/>
          </p:nvPr>
        </p:nvSpPr>
        <p:spPr>
          <a:xfrm>
            <a:off x="91961" y="2732733"/>
            <a:ext cx="8885487" cy="3717032"/>
          </a:xfrm>
        </p:spPr>
        <p:txBody>
          <a:bodyPr>
            <a:noAutofit/>
          </a:bodyPr>
          <a:lstStyle/>
          <a:p>
            <a:pPr marL="0" indent="0">
              <a:buNone/>
            </a:pPr>
            <a:r>
              <a:rPr lang="tr-TR" sz="2000" b="1" dirty="0">
                <a:solidFill>
                  <a:schemeClr val="tx2"/>
                </a:solidFill>
                <a:latin typeface="Palatino Linotype" pitchFamily="18" charset="0"/>
              </a:rPr>
              <a:t>Dördüncü Kuşak (</a:t>
            </a:r>
            <a:r>
              <a:rPr lang="tr-TR" sz="2000" b="1" dirty="0" err="1">
                <a:solidFill>
                  <a:schemeClr val="tx2"/>
                </a:solidFill>
                <a:latin typeface="Palatino Linotype" pitchFamily="18" charset="0"/>
              </a:rPr>
              <a:t>Mikroişlemcili</a:t>
            </a:r>
            <a:r>
              <a:rPr lang="tr-TR" sz="2000" b="1" dirty="0">
                <a:solidFill>
                  <a:schemeClr val="tx2"/>
                </a:solidFill>
                <a:latin typeface="Palatino Linotype" pitchFamily="18" charset="0"/>
              </a:rPr>
              <a:t>) Bilgisayarlar (1970-?) </a:t>
            </a:r>
            <a:endParaRPr lang="tr-TR" sz="2000" b="1" dirty="0" smtClean="0">
              <a:solidFill>
                <a:schemeClr val="tx2"/>
              </a:solidFill>
              <a:latin typeface="Palatino Linotype" pitchFamily="18" charset="0"/>
            </a:endParaRPr>
          </a:p>
          <a:p>
            <a:pPr marL="0" indent="0">
              <a:spcBef>
                <a:spcPts val="0"/>
              </a:spcBef>
              <a:buNone/>
            </a:pPr>
            <a:endParaRPr lang="tr-TR" sz="1800" b="1" dirty="0" smtClean="0">
              <a:latin typeface="Palatino Linotype" pitchFamily="18" charset="0"/>
            </a:endParaRPr>
          </a:p>
          <a:p>
            <a:pPr marL="0" indent="0" algn="just">
              <a:spcBef>
                <a:spcPts val="0"/>
              </a:spcBef>
              <a:buNone/>
            </a:pPr>
            <a:r>
              <a:rPr lang="tr-TR" sz="1800" dirty="0" smtClean="0">
                <a:latin typeface="Palatino Linotype" pitchFamily="18" charset="0"/>
              </a:rPr>
              <a:t>İşlem </a:t>
            </a:r>
            <a:r>
              <a:rPr lang="tr-TR" sz="1800" dirty="0">
                <a:latin typeface="Palatino Linotype" pitchFamily="18" charset="0"/>
              </a:rPr>
              <a:t>ve kontrol birimlerinin tümünün bir arada bulunduğu </a:t>
            </a:r>
            <a:r>
              <a:rPr lang="tr-TR" sz="1800" dirty="0" err="1">
                <a:latin typeface="Palatino Linotype" pitchFamily="18" charset="0"/>
              </a:rPr>
              <a:t>chipler</a:t>
            </a:r>
            <a:r>
              <a:rPr lang="tr-TR" sz="1800" dirty="0">
                <a:latin typeface="Palatino Linotype" pitchFamily="18" charset="0"/>
              </a:rPr>
              <a:t> geliştirildi. </a:t>
            </a:r>
            <a:r>
              <a:rPr lang="tr-TR" sz="1800" dirty="0" smtClean="0">
                <a:latin typeface="Palatino Linotype" pitchFamily="18" charset="0"/>
              </a:rPr>
              <a:t>Bu </a:t>
            </a:r>
            <a:r>
              <a:rPr lang="tr-TR" sz="1800" dirty="0">
                <a:latin typeface="Palatino Linotype" pitchFamily="18" charset="0"/>
              </a:rPr>
              <a:t>kuşağın temel özellikleri şunlardır: </a:t>
            </a:r>
            <a:endParaRPr lang="tr-TR" sz="1800" dirty="0" smtClean="0">
              <a:latin typeface="Palatino Linotype" pitchFamily="18" charset="0"/>
            </a:endParaRPr>
          </a:p>
          <a:p>
            <a:pPr marL="0" indent="0" algn="just">
              <a:spcBef>
                <a:spcPts val="0"/>
              </a:spcBef>
              <a:buNone/>
            </a:pPr>
            <a:endParaRPr lang="tr-TR" sz="1800" dirty="0">
              <a:latin typeface="Palatino Linotype" pitchFamily="18" charset="0"/>
            </a:endParaRPr>
          </a:p>
          <a:p>
            <a:pPr algn="just">
              <a:spcBef>
                <a:spcPts val="0"/>
              </a:spcBef>
            </a:pPr>
            <a:r>
              <a:rPr lang="tr-TR" sz="1800" dirty="0" smtClean="0">
                <a:latin typeface="Palatino Linotype" pitchFamily="18" charset="0"/>
              </a:rPr>
              <a:t>Mikroişlemcilerle </a:t>
            </a:r>
            <a:r>
              <a:rPr lang="tr-TR" sz="1800" dirty="0">
                <a:latin typeface="Palatino Linotype" pitchFamily="18" charset="0"/>
              </a:rPr>
              <a:t>daha hızlı işlemler yapılmaktadır </a:t>
            </a:r>
          </a:p>
          <a:p>
            <a:pPr algn="just">
              <a:spcBef>
                <a:spcPts val="0"/>
              </a:spcBef>
            </a:pPr>
            <a:r>
              <a:rPr lang="tr-TR" sz="1800" dirty="0" smtClean="0">
                <a:latin typeface="Palatino Linotype" pitchFamily="18" charset="0"/>
              </a:rPr>
              <a:t>Daha </a:t>
            </a:r>
            <a:r>
              <a:rPr lang="tr-TR" sz="1800" dirty="0">
                <a:latin typeface="Palatino Linotype" pitchFamily="18" charset="0"/>
              </a:rPr>
              <a:t>fazla bilgi ve program saklanabilen disk ve CD'ler kullanılabilmektedir </a:t>
            </a:r>
          </a:p>
          <a:p>
            <a:pPr algn="just">
              <a:spcBef>
                <a:spcPts val="0"/>
              </a:spcBef>
            </a:pPr>
            <a:r>
              <a:rPr lang="tr-TR" sz="1800" dirty="0" smtClean="0">
                <a:latin typeface="Palatino Linotype" pitchFamily="18" charset="0"/>
              </a:rPr>
              <a:t>Yapay </a:t>
            </a:r>
            <a:r>
              <a:rPr lang="tr-TR" sz="1800" dirty="0">
                <a:latin typeface="Palatino Linotype" pitchFamily="18" charset="0"/>
              </a:rPr>
              <a:t>zekâ kavramı hayata geçirilmiştir </a:t>
            </a:r>
          </a:p>
          <a:p>
            <a:pPr algn="just">
              <a:spcBef>
                <a:spcPts val="0"/>
              </a:spcBef>
            </a:pPr>
            <a:r>
              <a:rPr lang="tr-TR" sz="1800" dirty="0" smtClean="0">
                <a:latin typeface="Palatino Linotype" pitchFamily="18" charset="0"/>
              </a:rPr>
              <a:t>Ağ </a:t>
            </a:r>
            <a:r>
              <a:rPr lang="tr-TR" sz="1800" dirty="0">
                <a:latin typeface="Palatino Linotype" pitchFamily="18" charset="0"/>
              </a:rPr>
              <a:t>sistemleri oluşturulup bilgisayarlar arasında iletişim sağlanabildi </a:t>
            </a:r>
          </a:p>
          <a:p>
            <a:pPr algn="just">
              <a:spcBef>
                <a:spcPts val="0"/>
              </a:spcBef>
            </a:pPr>
            <a:r>
              <a:rPr lang="tr-TR" sz="1800" dirty="0" smtClean="0">
                <a:latin typeface="Palatino Linotype" pitchFamily="18" charset="0"/>
              </a:rPr>
              <a:t>Bilgisayarlar </a:t>
            </a:r>
            <a:r>
              <a:rPr lang="tr-TR" sz="1800" dirty="0">
                <a:latin typeface="Palatino Linotype" pitchFamily="18" charset="0"/>
              </a:rPr>
              <a:t>fiziksel olarak küçülerek kullanışlı ve taşınabilir hale geldi </a:t>
            </a:r>
          </a:p>
          <a:p>
            <a:pPr marL="0" indent="0">
              <a:buNone/>
            </a:pPr>
            <a:endParaRPr lang="tr-TR" sz="1800" dirty="0"/>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797" y="5733256"/>
            <a:ext cx="128226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descr="http://t2.gstatic.com/images?q=tbn:ANd9GcS0vILENy8-N69rOBP018qdCcF4PQ0uKU6aAivqG4nHbXfvpE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609" y="5733256"/>
            <a:ext cx="1096527" cy="86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052736"/>
            <a:ext cx="2116735" cy="148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185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88640"/>
            <a:ext cx="8928992" cy="4062651"/>
          </a:xfrm>
          <a:prstGeom prst="rect">
            <a:avLst/>
          </a:prstGeom>
        </p:spPr>
        <p:txBody>
          <a:bodyPr wrap="square">
            <a:spAutoFit/>
          </a:bodyPr>
          <a:lstStyle/>
          <a:p>
            <a:r>
              <a:rPr lang="tr-TR" sz="2400" b="1" dirty="0" smtClean="0">
                <a:solidFill>
                  <a:schemeClr val="tx2"/>
                </a:solidFill>
                <a:latin typeface="Palatino Linotype" pitchFamily="18" charset="0"/>
              </a:rPr>
              <a:t>Beşinci Kuşak (Yapay Zekâlı) Bilgisayarlar (1990-?) </a:t>
            </a:r>
          </a:p>
          <a:p>
            <a:endParaRPr lang="tr-TR" b="1" dirty="0" smtClean="0">
              <a:latin typeface="Palatino Linotype" pitchFamily="18" charset="0"/>
            </a:endParaRPr>
          </a:p>
          <a:p>
            <a:pPr algn="just"/>
            <a:r>
              <a:rPr lang="tr-TR" dirty="0" smtClean="0">
                <a:latin typeface="Palatino Linotype" pitchFamily="18" charset="0"/>
              </a:rPr>
              <a:t>Yapay zeka yapma yönünde çalışmalar yapılmaktadır. Bilgisayar teknolojisinde yeni bir araştırma konusu olan yapay zeka "kendi kendini denetleyebilen, daha akıllı ve insanlarla tam bir uyum içerisinde olabilen zeki makineler yapmak" şeklinde tarif edilebilir. Bu alanda yapılan çalışmalar henüz istenilen düzeyde değildir. Bu kuşaktaki bilgisayarlardan beklenen hedefler şunlardır:</a:t>
            </a:r>
          </a:p>
          <a:p>
            <a:pPr algn="just"/>
            <a:endParaRPr lang="tr-TR" dirty="0" smtClean="0">
              <a:latin typeface="Palatino Linotype" pitchFamily="18" charset="0"/>
            </a:endParaRPr>
          </a:p>
          <a:p>
            <a:pPr marL="285750" indent="-285750" algn="just">
              <a:buFont typeface="Arial" pitchFamily="34" charset="0"/>
              <a:buChar char="•"/>
            </a:pPr>
            <a:r>
              <a:rPr lang="tr-TR" dirty="0" smtClean="0">
                <a:latin typeface="Palatino Linotype" pitchFamily="18" charset="0"/>
              </a:rPr>
              <a:t>Üretkenliğin düşük olduğu alanlarda, üretkenliği arttırmak amacıyla pratik metotlar geliştirmek</a:t>
            </a:r>
          </a:p>
          <a:p>
            <a:pPr marL="285750" indent="-285750" algn="just">
              <a:buFont typeface="Arial" pitchFamily="34" charset="0"/>
              <a:buChar char="•"/>
            </a:pPr>
            <a:r>
              <a:rPr lang="tr-TR" dirty="0" smtClean="0">
                <a:latin typeface="Palatino Linotype" pitchFamily="18" charset="0"/>
              </a:rPr>
              <a:t>Kalkınmada ve gelişmede, uluslar arası dayanışmaya katkıda bulunmak</a:t>
            </a:r>
          </a:p>
          <a:p>
            <a:pPr marL="285750" indent="-285750" algn="just">
              <a:buFont typeface="Arial" pitchFamily="34" charset="0"/>
              <a:buChar char="•"/>
            </a:pPr>
            <a:r>
              <a:rPr lang="tr-TR" dirty="0" smtClean="0">
                <a:latin typeface="Palatino Linotype" pitchFamily="18" charset="0"/>
              </a:rPr>
              <a:t>Enerji ve kaynak tasarrufunda bulunmak</a:t>
            </a:r>
          </a:p>
          <a:p>
            <a:pPr marL="285750" indent="-285750" algn="just">
              <a:buFont typeface="Arial" pitchFamily="34" charset="0"/>
              <a:buChar char="•"/>
            </a:pPr>
            <a:r>
              <a:rPr lang="tr-TR" dirty="0" smtClean="0">
                <a:latin typeface="Palatino Linotype" pitchFamily="18" charset="0"/>
              </a:rPr>
              <a:t>Toplumun sorunlarına pratik çareler bularak, toplumsal huzur ve güvenin sağlanmasında katkıda bulunmak</a:t>
            </a:r>
            <a:endParaRPr lang="tr-TR" dirty="0">
              <a:latin typeface="Palatino Linotyp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428" y="4149080"/>
            <a:ext cx="1886692" cy="265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276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44624"/>
            <a:ext cx="7344816" cy="648072"/>
          </a:xfrm>
        </p:spPr>
        <p:txBody>
          <a:bodyPr>
            <a:noAutofit/>
          </a:bodyPr>
          <a:lstStyle/>
          <a:p>
            <a:pPr algn="just"/>
            <a:r>
              <a:rPr lang="tr-TR" sz="2400" b="1" dirty="0" smtClean="0">
                <a:solidFill>
                  <a:schemeClr val="tx2"/>
                </a:solidFill>
                <a:latin typeface="Palatino Linotype" pitchFamily="18" charset="0"/>
              </a:rPr>
              <a:t>BİLGİSAYARLARIN SINIFLANDIRILMASI</a:t>
            </a:r>
            <a:endParaRPr lang="tr-TR" sz="2400" b="1" dirty="0">
              <a:solidFill>
                <a:schemeClr val="tx2"/>
              </a:solidFill>
              <a:latin typeface="Palatino Linotype" pitchFamily="18" charset="0"/>
            </a:endParaRPr>
          </a:p>
        </p:txBody>
      </p:sp>
      <p:sp>
        <p:nvSpPr>
          <p:cNvPr id="3" name="İçerik Yer Tutucusu 2"/>
          <p:cNvSpPr>
            <a:spLocks noGrp="1"/>
          </p:cNvSpPr>
          <p:nvPr>
            <p:ph idx="1"/>
          </p:nvPr>
        </p:nvSpPr>
        <p:spPr>
          <a:xfrm>
            <a:off x="86816" y="692696"/>
            <a:ext cx="3131018" cy="2073746"/>
          </a:xfrm>
        </p:spPr>
        <p:txBody>
          <a:bodyPr>
            <a:normAutofit/>
          </a:bodyPr>
          <a:lstStyle/>
          <a:p>
            <a:pPr algn="just"/>
            <a:r>
              <a:rPr lang="tr-TR" sz="1800" dirty="0" smtClean="0">
                <a:latin typeface="Palatino Linotype" pitchFamily="18" charset="0"/>
              </a:rPr>
              <a:t>Ana Bilgisayar</a:t>
            </a:r>
            <a:endParaRPr lang="tr-TR" sz="1800" dirty="0" smtClean="0">
              <a:latin typeface="Palatino Linotype" pitchFamily="18" charset="0"/>
            </a:endParaRPr>
          </a:p>
          <a:p>
            <a:pPr algn="just"/>
            <a:r>
              <a:rPr lang="tr-TR" sz="1800" dirty="0">
                <a:latin typeface="Palatino Linotype" pitchFamily="18" charset="0"/>
              </a:rPr>
              <a:t>Masaüstü Bilgisayarlar</a:t>
            </a:r>
          </a:p>
          <a:p>
            <a:pPr algn="just"/>
            <a:r>
              <a:rPr lang="tr-TR" sz="1800" dirty="0" smtClean="0">
                <a:latin typeface="Palatino Linotype" pitchFamily="18" charset="0"/>
              </a:rPr>
              <a:t>Dizüstü Bilgisayarlar</a:t>
            </a:r>
          </a:p>
          <a:p>
            <a:pPr algn="just"/>
            <a:r>
              <a:rPr lang="tr-TR" sz="1800" dirty="0" smtClean="0">
                <a:latin typeface="Palatino Linotype" pitchFamily="18" charset="0"/>
              </a:rPr>
              <a:t>Avuç içi Bilgisayarlar</a:t>
            </a:r>
          </a:p>
          <a:p>
            <a:pPr algn="just"/>
            <a:r>
              <a:rPr lang="tr-TR" sz="1800" dirty="0" smtClean="0">
                <a:latin typeface="Palatino Linotype" pitchFamily="18" charset="0"/>
              </a:rPr>
              <a:t>Giyilebilir Bilgisayarlar</a:t>
            </a:r>
          </a:p>
          <a:p>
            <a:pPr algn="just"/>
            <a:r>
              <a:rPr lang="tr-TR" sz="1800" dirty="0" smtClean="0">
                <a:latin typeface="Palatino Linotype" pitchFamily="18" charset="0"/>
              </a:rPr>
              <a:t>Süper Bilgisayarlar</a:t>
            </a:r>
          </a:p>
          <a:p>
            <a:endParaRPr lang="tr-TR" sz="1800" dirty="0">
              <a:latin typeface="Palatino Linotype" pitchFamily="18" charset="0"/>
            </a:endParaRPr>
          </a:p>
        </p:txBody>
      </p:sp>
      <p:pic>
        <p:nvPicPr>
          <p:cNvPr id="4" name="Resim 3" descr="http://t2.gstatic.com/images?q=tbn:ANd9GcQ6PWTrKTUq6ifboGWnIwejoieYnGYcYbb9I7suFOJhiKLcNSE8"/>
          <p:cNvPicPr/>
          <p:nvPr/>
        </p:nvPicPr>
        <p:blipFill>
          <a:blip r:embed="rId2">
            <a:extLst>
              <a:ext uri="{28A0092B-C50C-407E-A947-70E740481C1C}">
                <a14:useLocalDpi xmlns:a14="http://schemas.microsoft.com/office/drawing/2010/main" val="0"/>
              </a:ext>
            </a:extLst>
          </a:blip>
          <a:srcRect/>
          <a:stretch>
            <a:fillRect/>
          </a:stretch>
        </p:blipFill>
        <p:spPr bwMode="auto">
          <a:xfrm>
            <a:off x="3311860" y="839010"/>
            <a:ext cx="2520280" cy="2229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descr="http://www.bilgisayarmakaleleri.com/wp-content/uploads/masaustu.jpg"/>
          <p:cNvPicPr/>
          <p:nvPr/>
        </p:nvPicPr>
        <p:blipFill>
          <a:blip r:embed="rId3">
            <a:extLst>
              <a:ext uri="{28A0092B-C50C-407E-A947-70E740481C1C}">
                <a14:useLocalDpi xmlns:a14="http://schemas.microsoft.com/office/drawing/2010/main" val="0"/>
              </a:ext>
            </a:extLst>
          </a:blip>
          <a:srcRect/>
          <a:stretch>
            <a:fillRect/>
          </a:stretch>
        </p:blipFill>
        <p:spPr bwMode="auto">
          <a:xfrm>
            <a:off x="89941" y="3195194"/>
            <a:ext cx="2974186" cy="2034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descr="http://t0.gstatic.com/images?q=tbn:ANd9GcRFo1PW3hYDrVV68AQMbN1jSoyu_q-Ju2-hqqMlgNKChFfp1dTj"/>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623855"/>
            <a:ext cx="2304256" cy="24532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5"/>
          <p:cNvSpPr>
            <a:spLocks noChangeArrowheads="1"/>
          </p:cNvSpPr>
          <p:nvPr/>
        </p:nvSpPr>
        <p:spPr bwMode="auto">
          <a:xfrm>
            <a:off x="0" y="195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Palatino Linotype" pitchFamily="18"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0" y="3448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Palatino Linotype" pitchFamily="18" charset="0"/>
                <a:ea typeface="Calibri" pitchFamily="34" charset="0"/>
                <a:cs typeface="Times New Roman" pitchFamily="18" charset="0"/>
              </a:rPr>
              <a:t> </a:t>
            </a:r>
            <a:r>
              <a:rPr kumimoji="0" lang="en-GB" sz="1200" b="0" i="0" u="none" strike="noStrike" cap="none" normalizeH="0" baseline="0" smtClean="0">
                <a:ln>
                  <a:noFill/>
                </a:ln>
                <a:solidFill>
                  <a:schemeClr val="tx1"/>
                </a:solidFill>
                <a:effectLst/>
                <a:latin typeface="Palatino Linotype" pitchFamily="18"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496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Resim 10" descr="http://img.donanimhaber.com/images/haber/32521/dfdfdf.jpg"/>
          <p:cNvPicPr/>
          <p:nvPr/>
        </p:nvPicPr>
        <p:blipFill>
          <a:blip r:embed="rId5">
            <a:extLst>
              <a:ext uri="{28A0092B-C50C-407E-A947-70E740481C1C}">
                <a14:useLocalDpi xmlns:a14="http://schemas.microsoft.com/office/drawing/2010/main" val="0"/>
              </a:ext>
            </a:extLst>
          </a:blip>
          <a:srcRect/>
          <a:stretch>
            <a:fillRect/>
          </a:stretch>
        </p:blipFill>
        <p:spPr bwMode="auto">
          <a:xfrm>
            <a:off x="3341474" y="4221088"/>
            <a:ext cx="2886710" cy="2028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24620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88640"/>
            <a:ext cx="4818563" cy="461665"/>
          </a:xfrm>
          <a:prstGeom prst="rect">
            <a:avLst/>
          </a:prstGeom>
        </p:spPr>
        <p:txBody>
          <a:bodyPr wrap="none">
            <a:spAutoFit/>
          </a:bodyPr>
          <a:lstStyle/>
          <a:p>
            <a:r>
              <a:rPr lang="tr-TR" sz="2400" b="1" dirty="0" smtClean="0">
                <a:solidFill>
                  <a:schemeClr val="tx2"/>
                </a:solidFill>
              </a:rPr>
              <a:t>DONANIM VE YAZILIM KAVRAMLARI</a:t>
            </a:r>
            <a:endParaRPr lang="tr-TR" sz="2400" b="1" dirty="0">
              <a:solidFill>
                <a:schemeClr val="tx2"/>
              </a:solidFill>
            </a:endParaRPr>
          </a:p>
        </p:txBody>
      </p:sp>
      <p:sp>
        <p:nvSpPr>
          <p:cNvPr id="7" name="Dikdörtgen 6"/>
          <p:cNvSpPr/>
          <p:nvPr/>
        </p:nvSpPr>
        <p:spPr>
          <a:xfrm>
            <a:off x="323528" y="3391832"/>
            <a:ext cx="2232248" cy="1477328"/>
          </a:xfrm>
          <a:prstGeom prst="rect">
            <a:avLst/>
          </a:prstGeom>
        </p:spPr>
        <p:txBody>
          <a:bodyPr wrap="square">
            <a:spAutoFit/>
          </a:bodyPr>
          <a:lstStyle/>
          <a:p>
            <a:pPr algn="just"/>
            <a:r>
              <a:rPr lang="tr-TR" dirty="0"/>
              <a:t>Temel </a:t>
            </a:r>
            <a:r>
              <a:rPr lang="tr-TR" dirty="0" smtClean="0"/>
              <a:t>Donanımlar</a:t>
            </a:r>
          </a:p>
          <a:p>
            <a:pPr algn="just"/>
            <a:r>
              <a:rPr lang="tr-TR" dirty="0" smtClean="0"/>
              <a:t>Çoklu </a:t>
            </a:r>
            <a:r>
              <a:rPr lang="tr-TR" dirty="0"/>
              <a:t>Ortam Aygıtları</a:t>
            </a:r>
          </a:p>
          <a:p>
            <a:r>
              <a:rPr lang="tr-TR" dirty="0" smtClean="0"/>
              <a:t>Çevre </a:t>
            </a:r>
            <a:r>
              <a:rPr lang="tr-TR" dirty="0"/>
              <a:t>Birimleri</a:t>
            </a:r>
          </a:p>
          <a:p>
            <a:r>
              <a:rPr lang="tr-TR" dirty="0" smtClean="0"/>
              <a:t>Ağ </a:t>
            </a:r>
            <a:r>
              <a:rPr lang="tr-TR" dirty="0"/>
              <a:t>bağdaştırıcıları</a:t>
            </a:r>
          </a:p>
          <a:p>
            <a:r>
              <a:rPr lang="tr-TR" dirty="0" smtClean="0"/>
              <a:t>Yedekleme </a:t>
            </a:r>
            <a:r>
              <a:rPr lang="tr-TR" dirty="0"/>
              <a:t>Üniteleri</a:t>
            </a:r>
          </a:p>
        </p:txBody>
      </p:sp>
      <p:grpSp>
        <p:nvGrpSpPr>
          <p:cNvPr id="3" name="Organization Chart 14"/>
          <p:cNvGrpSpPr>
            <a:grpSpLocks/>
          </p:cNvGrpSpPr>
          <p:nvPr/>
        </p:nvGrpSpPr>
        <p:grpSpPr bwMode="auto">
          <a:xfrm>
            <a:off x="323528" y="1141039"/>
            <a:ext cx="8568952" cy="2084947"/>
            <a:chOff x="1134" y="1332"/>
            <a:chExt cx="1904" cy="1019"/>
          </a:xfrm>
        </p:grpSpPr>
        <p:cxnSp>
          <p:nvCxnSpPr>
            <p:cNvPr id="1028" name="_s1028"/>
            <p:cNvCxnSpPr>
              <a:cxnSpLocks noChangeShapeType="1"/>
              <a:stCxn id="10" idx="6"/>
              <a:endCxn id="5" idx="2"/>
            </p:cNvCxnSpPr>
            <p:nvPr/>
          </p:nvCxnSpPr>
          <p:spPr bwMode="auto">
            <a:xfrm rot="16200000" flipV="1">
              <a:off x="2210" y="1666"/>
              <a:ext cx="247" cy="54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8" idx="6"/>
              <a:endCxn id="5" idx="2"/>
            </p:cNvCxnSpPr>
            <p:nvPr/>
          </p:nvCxnSpPr>
          <p:spPr bwMode="auto">
            <a:xfrm rot="5400000" flipH="1" flipV="1">
              <a:off x="1689" y="1693"/>
              <a:ext cx="247" cy="49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5" name="_s1030"/>
            <p:cNvSpPr>
              <a:spLocks noChangeArrowheads="1"/>
            </p:cNvSpPr>
            <p:nvPr/>
          </p:nvSpPr>
          <p:spPr bwMode="auto">
            <a:xfrm>
              <a:off x="1434" y="1332"/>
              <a:ext cx="1252" cy="484"/>
            </a:xfrm>
            <a:prstGeom prst="bevel">
              <a:avLst>
                <a:gd name="adj" fmla="val 21582"/>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Bilgisayarı Oluşturan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Bileşenler</a:t>
              </a:r>
            </a:p>
          </p:txBody>
        </p:sp>
        <p:sp>
          <p:nvSpPr>
            <p:cNvPr id="8" name="_s1031"/>
            <p:cNvSpPr>
              <a:spLocks noChangeArrowheads="1"/>
            </p:cNvSpPr>
            <p:nvPr/>
          </p:nvSpPr>
          <p:spPr bwMode="auto">
            <a:xfrm>
              <a:off x="1134" y="2063"/>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2"/>
                  </a:solidFill>
                  <a:effectLst/>
                  <a:latin typeface="Arial" pitchFamily="34" charset="0"/>
                </a:rPr>
                <a:t>Donanım</a:t>
              </a:r>
            </a:p>
          </p:txBody>
        </p:sp>
        <p:sp>
          <p:nvSpPr>
            <p:cNvPr id="10" name="_s1032"/>
            <p:cNvSpPr>
              <a:spLocks noChangeArrowheads="1"/>
            </p:cNvSpPr>
            <p:nvPr/>
          </p:nvSpPr>
          <p:spPr bwMode="auto">
            <a:xfrm>
              <a:off x="2174" y="2063"/>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Yazılım</a:t>
              </a:r>
            </a:p>
          </p:txBody>
        </p:sp>
      </p:grpSp>
      <p:cxnSp>
        <p:nvCxnSpPr>
          <p:cNvPr id="17" name="_s1028"/>
          <p:cNvCxnSpPr>
            <a:cxnSpLocks noChangeShapeType="1"/>
          </p:cNvCxnSpPr>
          <p:nvPr/>
        </p:nvCxnSpPr>
        <p:spPr bwMode="auto">
          <a:xfrm rot="16200000" flipV="1">
            <a:off x="6706810" y="3238407"/>
            <a:ext cx="770941" cy="720080"/>
          </a:xfrm>
          <a:prstGeom prst="bentConnector3">
            <a:avLst>
              <a:gd name="adj1" fmla="val 5583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8" name="_s1029"/>
          <p:cNvCxnSpPr>
            <a:cxnSpLocks noChangeShapeType="1"/>
          </p:cNvCxnSpPr>
          <p:nvPr/>
        </p:nvCxnSpPr>
        <p:spPr bwMode="auto">
          <a:xfrm rot="5400000" flipH="1" flipV="1">
            <a:off x="6022735" y="3274415"/>
            <a:ext cx="770940" cy="648067"/>
          </a:xfrm>
          <a:prstGeom prst="bentConnector3">
            <a:avLst>
              <a:gd name="adj1" fmla="val 5583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1" name="_s1032"/>
          <p:cNvSpPr>
            <a:spLocks noChangeArrowheads="1"/>
          </p:cNvSpPr>
          <p:nvPr/>
        </p:nvSpPr>
        <p:spPr bwMode="auto">
          <a:xfrm>
            <a:off x="4139952" y="4005064"/>
            <a:ext cx="2227640" cy="445252"/>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Sistem Yazılımları</a:t>
            </a:r>
          </a:p>
        </p:txBody>
      </p:sp>
      <p:sp>
        <p:nvSpPr>
          <p:cNvPr id="28" name="_s1032"/>
          <p:cNvSpPr>
            <a:spLocks noChangeArrowheads="1"/>
          </p:cNvSpPr>
          <p:nvPr/>
        </p:nvSpPr>
        <p:spPr bwMode="auto">
          <a:xfrm>
            <a:off x="6484312" y="4005064"/>
            <a:ext cx="2659688" cy="445252"/>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Uygulama Yazılımları</a:t>
            </a:r>
          </a:p>
        </p:txBody>
      </p:sp>
      <p:sp>
        <p:nvSpPr>
          <p:cNvPr id="1036" name="Dikdörtgen 1035"/>
          <p:cNvSpPr/>
          <p:nvPr/>
        </p:nvSpPr>
        <p:spPr>
          <a:xfrm>
            <a:off x="4081592" y="4509120"/>
            <a:ext cx="1354504" cy="1200329"/>
          </a:xfrm>
          <a:prstGeom prst="rect">
            <a:avLst/>
          </a:prstGeom>
        </p:spPr>
        <p:txBody>
          <a:bodyPr wrap="square">
            <a:spAutoFit/>
          </a:bodyPr>
          <a:lstStyle/>
          <a:p>
            <a:r>
              <a:rPr lang="tr-TR" dirty="0" smtClean="0"/>
              <a:t>MS-</a:t>
            </a:r>
            <a:r>
              <a:rPr lang="tr-TR" dirty="0" err="1" smtClean="0"/>
              <a:t>Dos</a:t>
            </a:r>
            <a:endParaRPr lang="tr-TR" dirty="0" smtClean="0"/>
          </a:p>
          <a:p>
            <a:r>
              <a:rPr lang="tr-TR" dirty="0" smtClean="0"/>
              <a:t>Windows</a:t>
            </a:r>
          </a:p>
          <a:p>
            <a:r>
              <a:rPr lang="tr-TR" dirty="0" smtClean="0"/>
              <a:t>Unix</a:t>
            </a:r>
          </a:p>
          <a:p>
            <a:r>
              <a:rPr lang="tr-TR" dirty="0" smtClean="0"/>
              <a:t>Linux</a:t>
            </a:r>
            <a:endParaRPr lang="tr-TR" dirty="0"/>
          </a:p>
        </p:txBody>
      </p:sp>
      <p:sp>
        <p:nvSpPr>
          <p:cNvPr id="1037" name="Dikdörtgen 1036"/>
          <p:cNvSpPr/>
          <p:nvPr/>
        </p:nvSpPr>
        <p:spPr>
          <a:xfrm>
            <a:off x="6606480" y="4509120"/>
            <a:ext cx="2286000" cy="1754326"/>
          </a:xfrm>
          <a:prstGeom prst="rect">
            <a:avLst/>
          </a:prstGeom>
        </p:spPr>
        <p:txBody>
          <a:bodyPr wrap="square">
            <a:spAutoFit/>
          </a:bodyPr>
          <a:lstStyle/>
          <a:p>
            <a:r>
              <a:rPr lang="tr-TR" dirty="0" smtClean="0"/>
              <a:t>Word</a:t>
            </a:r>
          </a:p>
          <a:p>
            <a:r>
              <a:rPr lang="tr-TR" dirty="0" smtClean="0"/>
              <a:t>Excel</a:t>
            </a:r>
          </a:p>
          <a:p>
            <a:r>
              <a:rPr lang="tr-TR" dirty="0" err="1" smtClean="0"/>
              <a:t>Corel</a:t>
            </a:r>
            <a:r>
              <a:rPr lang="tr-TR" dirty="0" smtClean="0"/>
              <a:t> Draw</a:t>
            </a:r>
          </a:p>
          <a:p>
            <a:r>
              <a:rPr lang="tr-TR" dirty="0" err="1" smtClean="0"/>
              <a:t>Muhsabe</a:t>
            </a:r>
            <a:r>
              <a:rPr lang="tr-TR" dirty="0" smtClean="0"/>
              <a:t> Yazılımları</a:t>
            </a:r>
          </a:p>
          <a:p>
            <a:r>
              <a:rPr lang="tr-TR" dirty="0" smtClean="0"/>
              <a:t>Hesap makinası</a:t>
            </a:r>
          </a:p>
          <a:p>
            <a:r>
              <a:rPr lang="tr-TR" dirty="0" smtClean="0"/>
              <a:t>Sözlük</a:t>
            </a:r>
            <a:endParaRPr lang="tr-TR" dirty="0"/>
          </a:p>
        </p:txBody>
      </p:sp>
    </p:spTree>
    <p:extLst>
      <p:ext uri="{BB962C8B-B14F-4D97-AF65-F5344CB8AC3E}">
        <p14:creationId xmlns:p14="http://schemas.microsoft.com/office/powerpoint/2010/main" val="2038258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72008"/>
            <a:ext cx="3888432" cy="764704"/>
          </a:xfrm>
        </p:spPr>
        <p:txBody>
          <a:bodyPr>
            <a:normAutofit fontScale="90000"/>
          </a:bodyPr>
          <a:lstStyle/>
          <a:p>
            <a:pPr algn="l"/>
            <a:r>
              <a:rPr lang="tr-TR" sz="2700" b="1" dirty="0" smtClean="0">
                <a:solidFill>
                  <a:schemeClr val="tx2"/>
                </a:solidFill>
              </a:rPr>
              <a:t>DONANIM</a:t>
            </a:r>
            <a:r>
              <a:rPr lang="tr-TR" sz="2400" b="1" dirty="0" smtClean="0">
                <a:solidFill>
                  <a:schemeClr val="tx2"/>
                </a:solidFill>
              </a:rPr>
              <a:t/>
            </a:r>
            <a:br>
              <a:rPr lang="tr-TR" sz="2400" b="1" dirty="0" smtClean="0">
                <a:solidFill>
                  <a:schemeClr val="tx2"/>
                </a:solidFill>
              </a:rPr>
            </a:br>
            <a:r>
              <a:rPr lang="tr-TR" sz="2400" b="1" dirty="0" smtClean="0">
                <a:solidFill>
                  <a:schemeClr val="tx2"/>
                </a:solidFill>
              </a:rPr>
              <a:t>Temel Donanımlar</a:t>
            </a:r>
            <a:endParaRPr lang="tr-TR" sz="2400" b="1" dirty="0">
              <a:solidFill>
                <a:schemeClr val="tx2"/>
              </a:solidFill>
            </a:endParaRPr>
          </a:p>
        </p:txBody>
      </p:sp>
      <p:sp>
        <p:nvSpPr>
          <p:cNvPr id="3" name="İçerik Yer Tutucusu 2"/>
          <p:cNvSpPr>
            <a:spLocks noGrp="1"/>
          </p:cNvSpPr>
          <p:nvPr>
            <p:ph idx="1"/>
          </p:nvPr>
        </p:nvSpPr>
        <p:spPr>
          <a:xfrm>
            <a:off x="107504" y="764703"/>
            <a:ext cx="8784976" cy="2448273"/>
          </a:xfrm>
        </p:spPr>
        <p:txBody>
          <a:bodyPr>
            <a:noAutofit/>
          </a:bodyPr>
          <a:lstStyle/>
          <a:p>
            <a:pPr marL="0" indent="0" algn="just">
              <a:buNone/>
            </a:pPr>
            <a:r>
              <a:rPr lang="tr-TR" sz="2200" b="1" dirty="0" smtClean="0">
                <a:solidFill>
                  <a:schemeClr val="accent1"/>
                </a:solidFill>
                <a:latin typeface="Palatino Linotype" pitchFamily="18" charset="0"/>
              </a:rPr>
              <a:t>1. İşlemci (CPU</a:t>
            </a:r>
            <a:r>
              <a:rPr lang="tr-TR" sz="2400" b="1" dirty="0" smtClean="0">
                <a:solidFill>
                  <a:schemeClr val="accent1"/>
                </a:solidFill>
                <a:latin typeface="Palatino Linotype" pitchFamily="18" charset="0"/>
              </a:rPr>
              <a:t>)</a:t>
            </a:r>
          </a:p>
          <a:p>
            <a:pPr marL="0" indent="0" algn="just">
              <a:buNone/>
            </a:pPr>
            <a:r>
              <a:rPr lang="tr-TR" sz="1800" dirty="0">
                <a:latin typeface="Palatino Linotype" pitchFamily="18" charset="0"/>
              </a:rPr>
              <a:t>CPU (Central </a:t>
            </a:r>
            <a:r>
              <a:rPr lang="tr-TR" sz="1800" dirty="0" err="1">
                <a:latin typeface="Palatino Linotype" pitchFamily="18" charset="0"/>
              </a:rPr>
              <a:t>Process</a:t>
            </a:r>
            <a:r>
              <a:rPr lang="tr-TR" sz="1800" dirty="0">
                <a:latin typeface="Palatino Linotype" pitchFamily="18" charset="0"/>
              </a:rPr>
              <a:t> </a:t>
            </a:r>
            <a:r>
              <a:rPr lang="tr-TR" sz="1800" dirty="0" err="1">
                <a:latin typeface="Palatino Linotype" pitchFamily="18" charset="0"/>
              </a:rPr>
              <a:t>Unit</a:t>
            </a:r>
            <a:r>
              <a:rPr lang="tr-TR" sz="1800" dirty="0">
                <a:latin typeface="Palatino Linotype" pitchFamily="18" charset="0"/>
              </a:rPr>
              <a:t>/Merkezi İşlem Birimi) tüm vücudumuzu bilgisayar olarak düşünürsek CPU beyin olarak adlandırabiliriz. Bilgisayardaki işlemleri gerçekleştiren ve gerekli yerlere gönderen elemandır. Bilgisayar üzerinden yaptığımız her şey işlemciye muhakkak uğrar. Yani klavyedeki bir tuşa basmamız, fareyi hareket ettirmemiz birebir olarak işlemcide gerçekleşir. İşlemciler makine dili denilen düşük seviyeli kodlama ile çalışır, bu dil bilgisayarın algılayabileceği işlem kodlarından </a:t>
            </a:r>
            <a:r>
              <a:rPr lang="tr-TR" sz="1800" dirty="0" smtClean="0">
                <a:latin typeface="Palatino Linotype" pitchFamily="18" charset="0"/>
              </a:rPr>
              <a:t>oluşur.</a:t>
            </a:r>
          </a:p>
        </p:txBody>
      </p:sp>
      <p:pic>
        <p:nvPicPr>
          <p:cNvPr id="3076" name="Picture 4" descr="http://www.penta.com.tr/images/misc/Kuturphane_Inte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3996"/>
            <a:ext cx="2676525" cy="200025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11560" y="3213996"/>
            <a:ext cx="1781257" cy="369332"/>
          </a:xfrm>
          <a:prstGeom prst="rect">
            <a:avLst/>
          </a:prstGeom>
        </p:spPr>
        <p:txBody>
          <a:bodyPr wrap="none">
            <a:spAutoFit/>
          </a:bodyPr>
          <a:lstStyle/>
          <a:p>
            <a:r>
              <a:rPr lang="tr-TR" b="1" dirty="0" smtClean="0">
                <a:latin typeface="Palatino Linotype" pitchFamily="18" charset="0"/>
              </a:rPr>
              <a:t>1971: </a:t>
            </a:r>
            <a:r>
              <a:rPr lang="tr-TR" b="1" dirty="0">
                <a:latin typeface="Palatino Linotype" pitchFamily="18" charset="0"/>
              </a:rPr>
              <a:t>I</a:t>
            </a:r>
            <a:r>
              <a:rPr lang="tr-TR" b="1" dirty="0" smtClean="0">
                <a:latin typeface="Palatino Linotype" pitchFamily="18" charset="0"/>
              </a:rPr>
              <a:t>ntel 4004</a:t>
            </a:r>
            <a:endParaRPr lang="tr-TR" b="1"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085" y="3213996"/>
            <a:ext cx="26765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3300867" y="3213996"/>
            <a:ext cx="1781257" cy="369332"/>
          </a:xfrm>
          <a:prstGeom prst="rect">
            <a:avLst/>
          </a:prstGeom>
        </p:spPr>
        <p:txBody>
          <a:bodyPr wrap="none">
            <a:spAutoFit/>
          </a:bodyPr>
          <a:lstStyle/>
          <a:p>
            <a:r>
              <a:rPr lang="tr-TR" b="1" dirty="0" smtClean="0">
                <a:latin typeface="Palatino Linotype" pitchFamily="18" charset="0"/>
              </a:rPr>
              <a:t>1974: </a:t>
            </a:r>
            <a:r>
              <a:rPr lang="tr-TR" b="1" dirty="0">
                <a:latin typeface="Palatino Linotype" pitchFamily="18" charset="0"/>
              </a:rPr>
              <a:t>I</a:t>
            </a:r>
            <a:r>
              <a:rPr lang="tr-TR" b="1" dirty="0" smtClean="0">
                <a:latin typeface="Palatino Linotype" pitchFamily="18" charset="0"/>
              </a:rPr>
              <a:t>ntel 8008</a:t>
            </a:r>
            <a:endParaRPr lang="tr-TR" b="1" dirty="0"/>
          </a:p>
        </p:txBody>
      </p:sp>
      <p:pic>
        <p:nvPicPr>
          <p:cNvPr id="3079" name="Picture 7" descr="http://www.penta.com.tr/images/misc/Kuturphane_Intel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199" y="3213996"/>
            <a:ext cx="2676525" cy="2000251"/>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5968199" y="3212976"/>
            <a:ext cx="1665841" cy="369332"/>
          </a:xfrm>
          <a:prstGeom prst="rect">
            <a:avLst/>
          </a:prstGeom>
        </p:spPr>
        <p:txBody>
          <a:bodyPr wrap="none">
            <a:spAutoFit/>
          </a:bodyPr>
          <a:lstStyle/>
          <a:p>
            <a:r>
              <a:rPr lang="tr-TR" b="1" dirty="0" smtClean="0">
                <a:latin typeface="Palatino Linotype" pitchFamily="18" charset="0"/>
              </a:rPr>
              <a:t>1982: </a:t>
            </a:r>
            <a:r>
              <a:rPr lang="tr-TR" b="1" dirty="0">
                <a:latin typeface="Palatino Linotype" pitchFamily="18" charset="0"/>
              </a:rPr>
              <a:t>I</a:t>
            </a:r>
            <a:r>
              <a:rPr lang="tr-TR" b="1" dirty="0" smtClean="0">
                <a:latin typeface="Palatino Linotype" pitchFamily="18" charset="0"/>
              </a:rPr>
              <a:t>ntel 286</a:t>
            </a:r>
            <a:endParaRPr lang="tr-TR" b="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4941168"/>
            <a:ext cx="2551992" cy="191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774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93" y="2014973"/>
            <a:ext cx="7616514" cy="479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7504" y="116632"/>
            <a:ext cx="8928992" cy="2123658"/>
          </a:xfrm>
          <a:prstGeom prst="rect">
            <a:avLst/>
          </a:prstGeom>
        </p:spPr>
        <p:txBody>
          <a:bodyPr wrap="square">
            <a:spAutoFit/>
          </a:bodyPr>
          <a:lstStyle/>
          <a:p>
            <a:pPr algn="just"/>
            <a:r>
              <a:rPr lang="tr-TR" sz="2400" b="1" dirty="0">
                <a:solidFill>
                  <a:schemeClr val="accent1"/>
                </a:solidFill>
                <a:latin typeface="Palatino Linotype" pitchFamily="18" charset="0"/>
              </a:rPr>
              <a:t>2. </a:t>
            </a:r>
            <a:r>
              <a:rPr lang="tr-TR" sz="2400" b="1" dirty="0" err="1" smtClean="0">
                <a:solidFill>
                  <a:schemeClr val="accent1"/>
                </a:solidFill>
                <a:latin typeface="Palatino Linotype" pitchFamily="18" charset="0"/>
              </a:rPr>
              <a:t>Anakart</a:t>
            </a:r>
            <a:endParaRPr lang="tr-TR" sz="2400" b="1" dirty="0" smtClean="0">
              <a:solidFill>
                <a:schemeClr val="accent1"/>
              </a:solidFill>
              <a:latin typeface="Palatino Linotype" pitchFamily="18" charset="0"/>
            </a:endParaRPr>
          </a:p>
          <a:p>
            <a:pPr algn="just"/>
            <a:r>
              <a:rPr lang="tr-TR" dirty="0" smtClean="0">
                <a:latin typeface="Palatino Linotype" pitchFamily="18" charset="0"/>
              </a:rPr>
              <a:t>Tüm bilgisayar parçalarını üzerinde bulunduran, bilgisayarın en önemli parçası diyebileceğimiz bir bileşendir. Bilgisayara takılan her şeyin </a:t>
            </a:r>
            <a:r>
              <a:rPr lang="tr-TR" dirty="0" err="1" smtClean="0">
                <a:latin typeface="Palatino Linotype" pitchFamily="18" charset="0"/>
              </a:rPr>
              <a:t>anakartla</a:t>
            </a:r>
            <a:r>
              <a:rPr lang="tr-TR" dirty="0" smtClean="0">
                <a:latin typeface="Palatino Linotype" pitchFamily="18" charset="0"/>
              </a:rPr>
              <a:t> bir bağlantı yeri vardır. Bu nedenle </a:t>
            </a:r>
            <a:r>
              <a:rPr lang="tr-TR" dirty="0" err="1" smtClean="0">
                <a:latin typeface="Palatino Linotype" pitchFamily="18" charset="0"/>
              </a:rPr>
              <a:t>anakartların</a:t>
            </a:r>
            <a:r>
              <a:rPr lang="tr-TR" dirty="0" smtClean="0">
                <a:latin typeface="Palatino Linotype" pitchFamily="18" charset="0"/>
              </a:rPr>
              <a:t> üzerinde çeşitli bağlantı yuvaları ve aygıtlar vardır. Bunlardan en önemlileri CPU Soketi, RAM Soketleri ve </a:t>
            </a:r>
            <a:r>
              <a:rPr lang="tr-TR" dirty="0" err="1" smtClean="0">
                <a:latin typeface="Palatino Linotype" pitchFamily="18" charset="0"/>
              </a:rPr>
              <a:t>Chip</a:t>
            </a:r>
            <a:r>
              <a:rPr lang="tr-TR" dirty="0" smtClean="0">
                <a:latin typeface="Palatino Linotype" pitchFamily="18" charset="0"/>
              </a:rPr>
              <a:t> setler sayılabilir. </a:t>
            </a:r>
            <a:r>
              <a:rPr lang="tr-TR" dirty="0" err="1" smtClean="0">
                <a:latin typeface="Palatino Linotype" pitchFamily="18" charset="0"/>
              </a:rPr>
              <a:t>Anakartın</a:t>
            </a:r>
            <a:r>
              <a:rPr lang="tr-TR" dirty="0" smtClean="0">
                <a:latin typeface="Palatino Linotype" pitchFamily="18" charset="0"/>
              </a:rPr>
              <a:t> üzerinde </a:t>
            </a:r>
            <a:r>
              <a:rPr lang="tr-TR" dirty="0" err="1" smtClean="0">
                <a:latin typeface="Palatino Linotype" pitchFamily="18" charset="0"/>
              </a:rPr>
              <a:t>veriyolu</a:t>
            </a:r>
            <a:r>
              <a:rPr lang="tr-TR" dirty="0" smtClean="0">
                <a:latin typeface="Palatino Linotype" pitchFamily="18" charset="0"/>
              </a:rPr>
              <a:t> denen elektronik bağlar mevcuttur. Tüm parçalar arasındaki bağlantı bunlarla sağlanır.</a:t>
            </a:r>
            <a:endParaRPr lang="tr-TR" dirty="0">
              <a:latin typeface="Palatino Linotype" pitchFamily="18" charset="0"/>
            </a:endParaRPr>
          </a:p>
        </p:txBody>
      </p:sp>
    </p:spTree>
    <p:extLst>
      <p:ext uri="{BB962C8B-B14F-4D97-AF65-F5344CB8AC3E}">
        <p14:creationId xmlns:p14="http://schemas.microsoft.com/office/powerpoint/2010/main" val="2938607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bilgiustam.com/resimler/2008/04/hdd-cus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016" y="4433296"/>
            <a:ext cx="915192" cy="10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t0.gstatic.com/images?q=tbn:ANd9GcTf3z8a9iGt0zmJn3izXBZsAdxnKQfeViekV1bkW-8Pxx9UqJY&amp;t=1&amp;usg=__IEMG84Go5PrspqrcLgWJ0fsWW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531240"/>
            <a:ext cx="2181287" cy="12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50712"/>
            <a:ext cx="1247976" cy="937235"/>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2125" y="4433297"/>
            <a:ext cx="1006219" cy="1006219"/>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9487" y="4433297"/>
            <a:ext cx="758977" cy="1006219"/>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4273024"/>
            <a:ext cx="2323069" cy="1277688"/>
          </a:xfrm>
          <a:prstGeom prst="rect">
            <a:avLst/>
          </a:prstGeom>
        </p:spPr>
      </p:pic>
      <p:grpSp>
        <p:nvGrpSpPr>
          <p:cNvPr id="13" name="Organization Chart 14"/>
          <p:cNvGrpSpPr>
            <a:grpSpLocks/>
          </p:cNvGrpSpPr>
          <p:nvPr/>
        </p:nvGrpSpPr>
        <p:grpSpPr bwMode="auto">
          <a:xfrm>
            <a:off x="467544" y="332656"/>
            <a:ext cx="8221203" cy="2183158"/>
            <a:chOff x="1001" y="776"/>
            <a:chExt cx="2181" cy="1067"/>
          </a:xfrm>
        </p:grpSpPr>
        <p:cxnSp>
          <p:nvCxnSpPr>
            <p:cNvPr id="15" name="_s1028"/>
            <p:cNvCxnSpPr>
              <a:cxnSpLocks noChangeShapeType="1"/>
              <a:stCxn id="19" idx="6"/>
              <a:endCxn id="17" idx="2"/>
            </p:cNvCxnSpPr>
            <p:nvPr/>
          </p:nvCxnSpPr>
          <p:spPr bwMode="auto">
            <a:xfrm rot="16200000" flipV="1">
              <a:off x="2278" y="1077"/>
              <a:ext cx="337" cy="608"/>
            </a:xfrm>
            <a:prstGeom prst="bentConnector3">
              <a:avLst>
                <a:gd name="adj1" fmla="val 4782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6" name="_s1029"/>
            <p:cNvCxnSpPr>
              <a:cxnSpLocks noChangeShapeType="1"/>
              <a:stCxn id="18" idx="6"/>
              <a:endCxn id="17" idx="2"/>
            </p:cNvCxnSpPr>
            <p:nvPr/>
          </p:nvCxnSpPr>
          <p:spPr bwMode="auto">
            <a:xfrm rot="5400000" flipH="1" flipV="1">
              <a:off x="1616" y="1029"/>
              <a:ext cx="343" cy="709"/>
            </a:xfrm>
            <a:prstGeom prst="bentConnector3">
              <a:avLst>
                <a:gd name="adj1" fmla="val 4786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7" name="_s1030"/>
            <p:cNvSpPr>
              <a:spLocks noChangeArrowheads="1"/>
            </p:cNvSpPr>
            <p:nvPr/>
          </p:nvSpPr>
          <p:spPr bwMode="auto">
            <a:xfrm>
              <a:off x="1687" y="776"/>
              <a:ext cx="910" cy="436"/>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tx2"/>
                  </a:solidFill>
                  <a:effectLst/>
                  <a:latin typeface="Arial" pitchFamily="34" charset="0"/>
                </a:rPr>
                <a:t>Bellek</a:t>
              </a:r>
            </a:p>
          </p:txBody>
        </p:sp>
        <p:sp>
          <p:nvSpPr>
            <p:cNvPr id="18" name="_s1031"/>
            <p:cNvSpPr>
              <a:spLocks noChangeArrowheads="1"/>
            </p:cNvSpPr>
            <p:nvPr/>
          </p:nvSpPr>
          <p:spPr bwMode="auto">
            <a:xfrm>
              <a:off x="1001" y="1555"/>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Ana Bellek</a:t>
              </a:r>
            </a:p>
          </p:txBody>
        </p:sp>
        <p:sp>
          <p:nvSpPr>
            <p:cNvPr id="19" name="_s1032"/>
            <p:cNvSpPr>
              <a:spLocks noChangeArrowheads="1"/>
            </p:cNvSpPr>
            <p:nvPr/>
          </p:nvSpPr>
          <p:spPr bwMode="auto">
            <a:xfrm>
              <a:off x="2318" y="1549"/>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2"/>
                  </a:solidFill>
                  <a:effectLst/>
                  <a:latin typeface="Arial" pitchFamily="34" charset="0"/>
                </a:rPr>
                <a:t>Yardımcı Bellek</a:t>
              </a:r>
            </a:p>
          </p:txBody>
        </p:sp>
      </p:grpSp>
      <p:sp>
        <p:nvSpPr>
          <p:cNvPr id="34" name="Dikdörtgen 33"/>
          <p:cNvSpPr/>
          <p:nvPr/>
        </p:nvSpPr>
        <p:spPr>
          <a:xfrm>
            <a:off x="130543" y="87015"/>
            <a:ext cx="1273105" cy="461665"/>
          </a:xfrm>
          <a:prstGeom prst="rect">
            <a:avLst/>
          </a:prstGeom>
        </p:spPr>
        <p:txBody>
          <a:bodyPr wrap="none">
            <a:spAutoFit/>
          </a:bodyPr>
          <a:lstStyle/>
          <a:p>
            <a:pPr algn="just"/>
            <a:r>
              <a:rPr lang="tr-TR" sz="2400" b="1" dirty="0">
                <a:solidFill>
                  <a:schemeClr val="accent1"/>
                </a:solidFill>
              </a:rPr>
              <a:t>3. Bellek</a:t>
            </a:r>
            <a:endParaRPr lang="tr-TR" b="1" dirty="0">
              <a:solidFill>
                <a:schemeClr val="accent1"/>
              </a:solidFill>
            </a:endParaRPr>
          </a:p>
        </p:txBody>
      </p:sp>
      <p:sp>
        <p:nvSpPr>
          <p:cNvPr id="35" name="Dikdörtgen 34"/>
          <p:cNvSpPr/>
          <p:nvPr/>
        </p:nvSpPr>
        <p:spPr>
          <a:xfrm>
            <a:off x="31030" y="2630723"/>
            <a:ext cx="4829002" cy="1477328"/>
          </a:xfrm>
          <a:prstGeom prst="rect">
            <a:avLst/>
          </a:prstGeom>
        </p:spPr>
        <p:txBody>
          <a:bodyPr wrap="square">
            <a:spAutoFit/>
          </a:bodyPr>
          <a:lstStyle/>
          <a:p>
            <a:pPr marL="342900" indent="-342900">
              <a:buFont typeface="+mj-lt"/>
              <a:buAutoNum type="alphaLcPeriod"/>
              <a:defRPr/>
            </a:pPr>
            <a:r>
              <a:rPr lang="tr-TR" b="1" dirty="0"/>
              <a:t>RAM (</a:t>
            </a:r>
            <a:r>
              <a:rPr lang="en-AU" altLang="tr-TR" b="1" dirty="0"/>
              <a:t>Random Access Memory</a:t>
            </a:r>
            <a:r>
              <a:rPr lang="tr-TR" altLang="tr-TR" b="1" dirty="0"/>
              <a:t>/Rastgele Erişimli Bellek</a:t>
            </a:r>
            <a:r>
              <a:rPr lang="tr-TR" altLang="tr-TR" b="1" dirty="0" smtClean="0"/>
              <a:t>):</a:t>
            </a:r>
            <a:r>
              <a:rPr lang="tr-TR" b="1" dirty="0"/>
              <a:t> </a:t>
            </a:r>
            <a:r>
              <a:rPr lang="tr-TR" dirty="0"/>
              <a:t>Geçici ve </a:t>
            </a:r>
            <a:r>
              <a:rPr lang="tr-TR" dirty="0" smtClean="0"/>
              <a:t>silinebilir bellektir.</a:t>
            </a:r>
          </a:p>
          <a:p>
            <a:pPr marL="342900" indent="-342900">
              <a:buFont typeface="+mj-lt"/>
              <a:buAutoNum type="alphaLcPeriod"/>
              <a:defRPr/>
            </a:pPr>
            <a:r>
              <a:rPr lang="tr-TR" b="1" dirty="0" smtClean="0"/>
              <a:t>ROM </a:t>
            </a:r>
            <a:r>
              <a:rPr lang="tr-TR" b="1" dirty="0"/>
              <a:t>(</a:t>
            </a:r>
            <a:r>
              <a:rPr lang="en-US" b="1" dirty="0" smtClean="0"/>
              <a:t>Read Only Memory</a:t>
            </a:r>
            <a:r>
              <a:rPr lang="tr-TR" b="1" dirty="0" smtClean="0"/>
              <a:t>/</a:t>
            </a:r>
            <a:r>
              <a:rPr lang="en-US" b="1" dirty="0" smtClean="0"/>
              <a:t> </a:t>
            </a:r>
            <a:r>
              <a:rPr lang="en-US" b="1" dirty="0" err="1" smtClean="0"/>
              <a:t>Sadece</a:t>
            </a:r>
            <a:r>
              <a:rPr lang="en-US" b="1" dirty="0" smtClean="0"/>
              <a:t> </a:t>
            </a:r>
            <a:r>
              <a:rPr lang="tr-TR" b="1" dirty="0" smtClean="0"/>
              <a:t>O</a:t>
            </a:r>
            <a:r>
              <a:rPr lang="en-US" b="1" dirty="0" err="1" smtClean="0"/>
              <a:t>kunabilir</a:t>
            </a:r>
            <a:r>
              <a:rPr lang="en-US" b="1" dirty="0" smtClean="0"/>
              <a:t> </a:t>
            </a:r>
            <a:r>
              <a:rPr lang="tr-TR" b="1" dirty="0" smtClean="0"/>
              <a:t>B</a:t>
            </a:r>
            <a:r>
              <a:rPr lang="en-US" b="1" dirty="0" err="1" smtClean="0"/>
              <a:t>ellek</a:t>
            </a:r>
            <a:r>
              <a:rPr lang="tr-TR" b="1" dirty="0" smtClean="0"/>
              <a:t>) </a:t>
            </a:r>
            <a:r>
              <a:rPr lang="tr-TR" dirty="0" smtClean="0"/>
              <a:t>Bilgiler silinmez, sadece okuma yapılabilir</a:t>
            </a:r>
            <a:endParaRPr lang="tr-TR" dirty="0"/>
          </a:p>
        </p:txBody>
      </p:sp>
      <p:sp>
        <p:nvSpPr>
          <p:cNvPr id="36" name="Dikdörtgen 35"/>
          <p:cNvSpPr/>
          <p:nvPr/>
        </p:nvSpPr>
        <p:spPr>
          <a:xfrm>
            <a:off x="5190869" y="2573118"/>
            <a:ext cx="3953131" cy="1754326"/>
          </a:xfrm>
          <a:prstGeom prst="rect">
            <a:avLst/>
          </a:prstGeom>
        </p:spPr>
        <p:txBody>
          <a:bodyPr wrap="square">
            <a:spAutoFit/>
          </a:bodyPr>
          <a:lstStyle/>
          <a:p>
            <a:pPr algn="just"/>
            <a:r>
              <a:rPr lang="tr-TR" dirty="0" smtClean="0"/>
              <a:t>RAM </a:t>
            </a:r>
            <a:r>
              <a:rPr lang="tr-TR" dirty="0"/>
              <a:t>içinde yazılan programların, depolama verilerinin saklandığı ve tekrar geri çağırma olanağının bulunduğu bellek türüdür. </a:t>
            </a:r>
            <a:r>
              <a:rPr lang="tr-TR" dirty="0" smtClean="0"/>
              <a:t>Bunlar manyetik </a:t>
            </a:r>
            <a:r>
              <a:rPr lang="tr-TR" dirty="0"/>
              <a:t>ortamlardır (</a:t>
            </a:r>
            <a:r>
              <a:rPr lang="tr-TR" dirty="0" err="1"/>
              <a:t>Harddisk</a:t>
            </a:r>
            <a:r>
              <a:rPr lang="tr-TR" dirty="0"/>
              <a:t>, Compact Disk, Disket, Teyp vb.) </a:t>
            </a:r>
          </a:p>
        </p:txBody>
      </p:sp>
    </p:spTree>
    <p:extLst>
      <p:ext uri="{BB962C8B-B14F-4D97-AF65-F5344CB8AC3E}">
        <p14:creationId xmlns:p14="http://schemas.microsoft.com/office/powerpoint/2010/main" val="908107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9991" y="44624"/>
            <a:ext cx="4717958" cy="461665"/>
          </a:xfrm>
          <a:prstGeom prst="rect">
            <a:avLst/>
          </a:prstGeom>
        </p:spPr>
        <p:txBody>
          <a:bodyPr wrap="none">
            <a:spAutoFit/>
          </a:bodyPr>
          <a:lstStyle/>
          <a:p>
            <a:r>
              <a:rPr lang="tr-TR" sz="2400" b="1" dirty="0">
                <a:solidFill>
                  <a:schemeClr val="accent1"/>
                </a:solidFill>
                <a:latin typeface="Palatino Linotype" pitchFamily="18" charset="0"/>
              </a:rPr>
              <a:t>RAM (</a:t>
            </a:r>
            <a:r>
              <a:rPr lang="tr-TR" sz="2400" b="1" dirty="0" err="1">
                <a:solidFill>
                  <a:schemeClr val="accent1"/>
                </a:solidFill>
                <a:latin typeface="Palatino Linotype" pitchFamily="18" charset="0"/>
              </a:rPr>
              <a:t>Random</a:t>
            </a:r>
            <a:r>
              <a:rPr lang="tr-TR" sz="2400" b="1" dirty="0">
                <a:solidFill>
                  <a:schemeClr val="accent1"/>
                </a:solidFill>
                <a:latin typeface="Palatino Linotype" pitchFamily="18" charset="0"/>
              </a:rPr>
              <a:t> Access Memory)</a:t>
            </a:r>
          </a:p>
        </p:txBody>
      </p:sp>
      <p:sp>
        <p:nvSpPr>
          <p:cNvPr id="9" name="Dikdörtgen 8"/>
          <p:cNvSpPr/>
          <p:nvPr/>
        </p:nvSpPr>
        <p:spPr>
          <a:xfrm>
            <a:off x="59396" y="620688"/>
            <a:ext cx="5520716" cy="5909310"/>
          </a:xfrm>
          <a:prstGeom prst="rect">
            <a:avLst/>
          </a:prstGeom>
        </p:spPr>
        <p:txBody>
          <a:bodyPr wrap="square">
            <a:spAutoFit/>
          </a:bodyPr>
          <a:lstStyle/>
          <a:p>
            <a:pPr marL="342900" indent="-342900" algn="just">
              <a:buClr>
                <a:schemeClr val="tx2"/>
              </a:buClr>
              <a:buFont typeface="Wingdings" pitchFamily="2" charset="2"/>
              <a:buChar char="v"/>
            </a:pPr>
            <a:r>
              <a:rPr lang="tr-TR" dirty="0">
                <a:latin typeface="Palatino Linotype" pitchFamily="18" charset="0"/>
              </a:rPr>
              <a:t>Bilgisayarınızda o anda çalışan bir programların, gerekli bilgilerin saklanarak daha sonra gerektiğinde kullanım için alındığı alana RAM denir.</a:t>
            </a:r>
          </a:p>
          <a:p>
            <a:pPr marL="342900" indent="-342900" algn="just">
              <a:buClr>
                <a:schemeClr val="tx2"/>
              </a:buClr>
              <a:buFont typeface="Wingdings" pitchFamily="2" charset="2"/>
              <a:buChar char="v"/>
            </a:pPr>
            <a:r>
              <a:rPr lang="tr-TR" dirty="0">
                <a:latin typeface="Palatino Linotype" pitchFamily="18" charset="0"/>
              </a:rPr>
              <a:t>Diğer bir değişle bir geçici bellek görevindedir.</a:t>
            </a:r>
          </a:p>
          <a:p>
            <a:pPr marL="342900" indent="-342900" algn="just">
              <a:buClr>
                <a:schemeClr val="tx2"/>
              </a:buClr>
              <a:buFont typeface="Wingdings" pitchFamily="2" charset="2"/>
              <a:buChar char="v"/>
            </a:pPr>
            <a:r>
              <a:rPr lang="tr-TR" dirty="0">
                <a:latin typeface="Palatino Linotype" pitchFamily="18" charset="0"/>
              </a:rPr>
              <a:t>Bilgiler gerektiğinde kullanılır. Gerekmediği zaman silinir.</a:t>
            </a:r>
          </a:p>
          <a:p>
            <a:pPr marL="342900" indent="-342900" algn="just">
              <a:buClr>
                <a:schemeClr val="tx2"/>
              </a:buClr>
              <a:buFont typeface="Wingdings" pitchFamily="2" charset="2"/>
              <a:buChar char="v"/>
            </a:pPr>
            <a:r>
              <a:rPr lang="tr-TR" dirty="0">
                <a:latin typeface="Palatino Linotype" pitchFamily="18" charset="0"/>
              </a:rPr>
              <a:t>RAM üzerindeki bilgiler kısa ömürlüdür. Bilgisayarınızı kapattığınızda bilgiler silinir.</a:t>
            </a:r>
          </a:p>
          <a:p>
            <a:pPr marL="342900" indent="-342900" algn="just">
              <a:buClr>
                <a:schemeClr val="tx2"/>
              </a:buClr>
              <a:buFont typeface="Wingdings" pitchFamily="2" charset="2"/>
              <a:buChar char="v"/>
            </a:pPr>
            <a:r>
              <a:rPr lang="tr-TR" dirty="0">
                <a:latin typeface="Palatino Linotype" pitchFamily="18" charset="0"/>
              </a:rPr>
              <a:t>Bilgilerimizi uzun ömürlü olarak saklamak istiyorsak, manyetik alana kayıt yapan sabit diskleri kullanmamız </a:t>
            </a:r>
            <a:endParaRPr lang="tr-TR" dirty="0" smtClean="0">
              <a:latin typeface="Palatino Linotype" pitchFamily="18" charset="0"/>
            </a:endParaRPr>
          </a:p>
          <a:p>
            <a:pPr marL="342900" indent="-342900" algn="just">
              <a:buClr>
                <a:schemeClr val="tx2"/>
              </a:buClr>
              <a:buFont typeface="Wingdings" pitchFamily="2" charset="2"/>
              <a:buChar char="v"/>
            </a:pPr>
            <a:r>
              <a:rPr lang="tr-TR" dirty="0">
                <a:latin typeface="Palatino Linotype" pitchFamily="18" charset="0"/>
              </a:rPr>
              <a:t>Sadece </a:t>
            </a:r>
            <a:r>
              <a:rPr lang="tr-TR" dirty="0" err="1">
                <a:latin typeface="Palatino Linotype" pitchFamily="18" charset="0"/>
              </a:rPr>
              <a:t>anakarta</a:t>
            </a:r>
            <a:r>
              <a:rPr lang="tr-TR" dirty="0">
                <a:latin typeface="Palatino Linotype" pitchFamily="18" charset="0"/>
              </a:rPr>
              <a:t> uygun RAM türü kullanılabilir.</a:t>
            </a:r>
          </a:p>
          <a:p>
            <a:pPr marL="342900" indent="-342900" algn="just">
              <a:buClr>
                <a:schemeClr val="tx2"/>
              </a:buClr>
              <a:buFont typeface="Wingdings" pitchFamily="2" charset="2"/>
              <a:buChar char="v"/>
            </a:pPr>
            <a:r>
              <a:rPr lang="tr-TR" dirty="0">
                <a:latin typeface="Palatino Linotype" pitchFamily="18" charset="0"/>
              </a:rPr>
              <a:t>Eskiden kullanılan </a:t>
            </a:r>
            <a:r>
              <a:rPr lang="tr-TR" dirty="0" err="1">
                <a:latin typeface="Palatino Linotype" pitchFamily="18" charset="0"/>
              </a:rPr>
              <a:t>Extended</a:t>
            </a:r>
            <a:r>
              <a:rPr lang="tr-TR" dirty="0">
                <a:latin typeface="Palatino Linotype" pitchFamily="18" charset="0"/>
              </a:rPr>
              <a:t> Data </a:t>
            </a:r>
            <a:r>
              <a:rPr lang="tr-TR" dirty="0" err="1">
                <a:latin typeface="Palatino Linotype" pitchFamily="18" charset="0"/>
              </a:rPr>
              <a:t>Out</a:t>
            </a:r>
            <a:r>
              <a:rPr lang="tr-TR" dirty="0">
                <a:latin typeface="Palatino Linotype" pitchFamily="18" charset="0"/>
              </a:rPr>
              <a:t> (EDO-RAM), </a:t>
            </a:r>
            <a:r>
              <a:rPr lang="tr-TR" dirty="0" err="1">
                <a:latin typeface="Palatino Linotype" pitchFamily="18" charset="0"/>
              </a:rPr>
              <a:t>Synchronous</a:t>
            </a:r>
            <a:r>
              <a:rPr lang="tr-TR" dirty="0">
                <a:latin typeface="Palatino Linotype" pitchFamily="18" charset="0"/>
              </a:rPr>
              <a:t> </a:t>
            </a:r>
            <a:r>
              <a:rPr lang="tr-TR" dirty="0" err="1">
                <a:latin typeface="Palatino Linotype" pitchFamily="18" charset="0"/>
              </a:rPr>
              <a:t>Dynamic</a:t>
            </a:r>
            <a:r>
              <a:rPr lang="tr-TR" dirty="0">
                <a:latin typeface="Palatino Linotype" pitchFamily="18" charset="0"/>
              </a:rPr>
              <a:t> (SD-RAM) ve </a:t>
            </a:r>
            <a:r>
              <a:rPr lang="tr-TR" dirty="0" err="1">
                <a:latin typeface="Palatino Linotype" pitchFamily="18" charset="0"/>
              </a:rPr>
              <a:t>Rambus</a:t>
            </a:r>
            <a:r>
              <a:rPr lang="tr-TR" dirty="0">
                <a:latin typeface="Palatino Linotype" pitchFamily="18" charset="0"/>
              </a:rPr>
              <a:t> </a:t>
            </a:r>
            <a:r>
              <a:rPr lang="tr-TR" dirty="0" err="1">
                <a:latin typeface="Palatino Linotype" pitchFamily="18" charset="0"/>
              </a:rPr>
              <a:t>Dynamic</a:t>
            </a:r>
            <a:r>
              <a:rPr lang="tr-TR" dirty="0">
                <a:latin typeface="Palatino Linotype" pitchFamily="18" charset="0"/>
              </a:rPr>
              <a:t> (RD-RAM) gibi RAM türleri zamanla yerini </a:t>
            </a:r>
            <a:r>
              <a:rPr lang="tr-TR" dirty="0" err="1">
                <a:latin typeface="Palatino Linotype" pitchFamily="18" charset="0"/>
              </a:rPr>
              <a:t>Double</a:t>
            </a:r>
            <a:r>
              <a:rPr lang="tr-TR" dirty="0">
                <a:latin typeface="Palatino Linotype" pitchFamily="18" charset="0"/>
              </a:rPr>
              <a:t> Data Rate SDRAM (DDR-RAM) türüne bırakmıştır. </a:t>
            </a:r>
          </a:p>
          <a:p>
            <a:pPr marL="342900" indent="-342900" algn="just">
              <a:buClr>
                <a:schemeClr val="tx2"/>
              </a:buClr>
              <a:buFont typeface="Wingdings" pitchFamily="2" charset="2"/>
              <a:buChar char="v"/>
            </a:pPr>
            <a:r>
              <a:rPr lang="tr-TR" dirty="0">
                <a:latin typeface="Palatino Linotype" pitchFamily="18" charset="0"/>
              </a:rPr>
              <a:t>Günümüzde 533-2000 MHz hızları arasında değişen DDR2 ve DDR3 tipi </a:t>
            </a:r>
            <a:r>
              <a:rPr lang="tr-TR" dirty="0" err="1">
                <a:latin typeface="Palatino Linotype" pitchFamily="18" charset="0"/>
              </a:rPr>
              <a:t>RAM’ler</a:t>
            </a:r>
            <a:r>
              <a:rPr lang="tr-TR" dirty="0">
                <a:latin typeface="Palatino Linotype" pitchFamily="18" charset="0"/>
              </a:rPr>
              <a:t> yaygın olarak kullanılmaktadır</a:t>
            </a:r>
            <a:r>
              <a:rPr lang="tr-TR" dirty="0" smtClean="0">
                <a:latin typeface="Palatino Linotype" pitchFamily="18" charset="0"/>
              </a:rPr>
              <a:t>.</a:t>
            </a:r>
            <a:endParaRPr lang="tr-TR" dirty="0">
              <a:latin typeface="Palatino Linotype" pitchFamily="18" charset="0"/>
            </a:endParaRPr>
          </a:p>
        </p:txBody>
      </p:sp>
      <p:pic>
        <p:nvPicPr>
          <p:cNvPr id="10" name="Picture 6" descr="adsız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080" y="5201642"/>
            <a:ext cx="27352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sds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425" y="3456803"/>
            <a:ext cx="2304256" cy="105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 name="Picture 40" descr="ddrpc333_512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432" y="2115587"/>
            <a:ext cx="3039296" cy="7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K_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979" y="915392"/>
            <a:ext cx="33115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6624971" y="4779883"/>
            <a:ext cx="1226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kumimoji="1" lang="tr-TR" b="1" dirty="0"/>
              <a:t>RD-RAM</a:t>
            </a:r>
          </a:p>
        </p:txBody>
      </p:sp>
      <p:sp>
        <p:nvSpPr>
          <p:cNvPr id="15" name="Text Box 9"/>
          <p:cNvSpPr txBox="1">
            <a:spLocks noChangeArrowheads="1"/>
          </p:cNvSpPr>
          <p:nvPr/>
        </p:nvSpPr>
        <p:spPr bwMode="auto">
          <a:xfrm>
            <a:off x="6832350" y="548680"/>
            <a:ext cx="11594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kumimoji="1" lang="tr-TR" b="1" dirty="0"/>
              <a:t>SD-RAM</a:t>
            </a:r>
          </a:p>
        </p:txBody>
      </p:sp>
      <p:sp>
        <p:nvSpPr>
          <p:cNvPr id="16" name="Text Box 39"/>
          <p:cNvSpPr txBox="1">
            <a:spLocks noChangeArrowheads="1"/>
          </p:cNvSpPr>
          <p:nvPr/>
        </p:nvSpPr>
        <p:spPr bwMode="auto">
          <a:xfrm>
            <a:off x="6692149" y="3102666"/>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kumimoji="1" lang="tr-TR" b="1" dirty="0"/>
              <a:t>EDO-RAM</a:t>
            </a:r>
          </a:p>
        </p:txBody>
      </p:sp>
      <p:sp>
        <p:nvSpPr>
          <p:cNvPr id="17" name="Text Box 41"/>
          <p:cNvSpPr txBox="1">
            <a:spLocks noChangeArrowheads="1"/>
          </p:cNvSpPr>
          <p:nvPr/>
        </p:nvSpPr>
        <p:spPr bwMode="auto">
          <a:xfrm>
            <a:off x="6692149" y="1748874"/>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kumimoji="1" lang="tr-TR" b="1" dirty="0"/>
              <a:t>DDR-RAM</a:t>
            </a:r>
          </a:p>
        </p:txBody>
      </p:sp>
    </p:spTree>
    <p:extLst>
      <p:ext uri="{BB962C8B-B14F-4D97-AF65-F5344CB8AC3E}">
        <p14:creationId xmlns:p14="http://schemas.microsoft.com/office/powerpoint/2010/main" val="192817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67"/>
          <p:cNvGraphicFramePr>
            <a:graphicFrameLocks/>
          </p:cNvGraphicFramePr>
          <p:nvPr>
            <p:extLst>
              <p:ext uri="{D42A27DB-BD31-4B8C-83A1-F6EECF244321}">
                <p14:modId xmlns:p14="http://schemas.microsoft.com/office/powerpoint/2010/main" val="3932318445"/>
              </p:ext>
            </p:extLst>
          </p:nvPr>
        </p:nvGraphicFramePr>
        <p:xfrm>
          <a:off x="1835696" y="1231776"/>
          <a:ext cx="4824536" cy="1981200"/>
        </p:xfrm>
        <a:graphic>
          <a:graphicData uri="http://schemas.openxmlformats.org/drawingml/2006/table">
            <a:tbl>
              <a:tblPr>
                <a:tableStyleId>{3C2FFA5D-87B4-456A-9821-1D502468CF0F}</a:tableStyleId>
              </a:tblPr>
              <a:tblGrid>
                <a:gridCol w="2123229"/>
                <a:gridCol w="2701307"/>
              </a:tblGrid>
              <a:tr h="3024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8 Bit</a:t>
                      </a:r>
                      <a:endParaRPr kumimoji="0" lang="tr-TR" sz="2000" b="0" i="0" u="none" strike="noStrike" cap="none" normalizeH="0" baseline="0" dirty="0" smtClean="0">
                        <a:ln>
                          <a:noFill/>
                        </a:ln>
                        <a:solidFill>
                          <a:srgbClr val="FF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smtClean="0">
                          <a:ln>
                            <a:noFill/>
                          </a:ln>
                          <a:effectLst/>
                        </a:rPr>
                        <a:t>1 Byte</a:t>
                      </a:r>
                      <a:endParaRPr kumimoji="0" lang="tr-TR" sz="2000" b="0" i="0" u="none" strike="noStrike" cap="none" normalizeH="0" baseline="0" smtClean="0">
                        <a:ln>
                          <a:noFill/>
                        </a:ln>
                        <a:solidFill>
                          <a:srgbClr val="FF0000"/>
                        </a:solidFill>
                        <a:effectLst/>
                        <a:latin typeface="+mn-lt"/>
                      </a:endParaRPr>
                    </a:p>
                  </a:txBody>
                  <a:tcPr horzOverflow="overflow"/>
                </a:tc>
              </a:tr>
              <a:tr h="3024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1024 </a:t>
                      </a:r>
                      <a:r>
                        <a:rPr kumimoji="0" lang="tr-TR" sz="2000" u="none" strike="noStrike" cap="none" normalizeH="0" baseline="0" dirty="0" err="1" smtClean="0">
                          <a:ln>
                            <a:noFill/>
                          </a:ln>
                          <a:effectLst/>
                        </a:rPr>
                        <a:t>Byte</a:t>
                      </a:r>
                      <a:endParaRPr kumimoji="0" lang="tr-TR" sz="2000" b="0" i="0" u="none" strike="noStrike" cap="none" normalizeH="0" baseline="0" dirty="0" smtClean="0">
                        <a:ln>
                          <a:noFill/>
                        </a:ln>
                        <a:solidFill>
                          <a:srgbClr val="FF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smtClean="0">
                          <a:ln>
                            <a:noFill/>
                          </a:ln>
                          <a:effectLst/>
                        </a:rPr>
                        <a:t>1 Kilobyte (KB)</a:t>
                      </a:r>
                      <a:endParaRPr kumimoji="0" lang="tr-TR" sz="2000" b="0" i="0" u="none" strike="noStrike" cap="none" normalizeH="0" baseline="0" smtClean="0">
                        <a:ln>
                          <a:noFill/>
                        </a:ln>
                        <a:solidFill>
                          <a:srgbClr val="FF0000"/>
                        </a:solidFill>
                        <a:effectLst/>
                        <a:latin typeface="+mn-lt"/>
                      </a:endParaRPr>
                    </a:p>
                  </a:txBody>
                  <a:tcPr horzOverflow="overflow"/>
                </a:tc>
              </a:tr>
              <a:tr h="3024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smtClean="0">
                          <a:ln>
                            <a:noFill/>
                          </a:ln>
                          <a:effectLst/>
                        </a:rPr>
                        <a:t>1024 KB</a:t>
                      </a:r>
                      <a:endParaRPr kumimoji="0" lang="tr-TR" sz="2000" b="0" i="0" u="none" strike="noStrike" cap="none" normalizeH="0" baseline="0" smtClean="0">
                        <a:ln>
                          <a:noFill/>
                        </a:ln>
                        <a:solidFill>
                          <a:srgbClr val="FF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1 </a:t>
                      </a:r>
                      <a:r>
                        <a:rPr kumimoji="0" lang="tr-TR" sz="2000" u="none" strike="noStrike" cap="none" normalizeH="0" baseline="0" dirty="0" err="1" smtClean="0">
                          <a:ln>
                            <a:noFill/>
                          </a:ln>
                          <a:effectLst/>
                        </a:rPr>
                        <a:t>Megabyte</a:t>
                      </a:r>
                      <a:r>
                        <a:rPr kumimoji="0" lang="tr-TR" sz="2000" u="none" strike="noStrike" cap="none" normalizeH="0" baseline="0" dirty="0" smtClean="0">
                          <a:ln>
                            <a:noFill/>
                          </a:ln>
                          <a:effectLst/>
                        </a:rPr>
                        <a:t> (MB)</a:t>
                      </a:r>
                      <a:endParaRPr kumimoji="0" lang="tr-TR" sz="2000" b="0" i="0" u="none" strike="noStrike" cap="none" normalizeH="0" baseline="0" dirty="0" smtClean="0">
                        <a:ln>
                          <a:noFill/>
                        </a:ln>
                        <a:solidFill>
                          <a:srgbClr val="FF0000"/>
                        </a:solidFill>
                        <a:effectLst/>
                        <a:latin typeface="+mn-lt"/>
                      </a:endParaRPr>
                    </a:p>
                  </a:txBody>
                  <a:tcPr horzOverflow="overflow"/>
                </a:tc>
              </a:tr>
              <a:tr h="3024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1024 MB</a:t>
                      </a:r>
                      <a:endParaRPr kumimoji="0" lang="tr-TR" sz="2000" b="0" i="0" u="none" strike="noStrike" cap="none" normalizeH="0" baseline="0" dirty="0" smtClean="0">
                        <a:ln>
                          <a:noFill/>
                        </a:ln>
                        <a:solidFill>
                          <a:srgbClr val="FF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1 </a:t>
                      </a:r>
                      <a:r>
                        <a:rPr kumimoji="0" lang="tr-TR" sz="2000" u="none" strike="noStrike" cap="none" normalizeH="0" baseline="0" dirty="0" err="1" smtClean="0">
                          <a:ln>
                            <a:noFill/>
                          </a:ln>
                          <a:effectLst/>
                        </a:rPr>
                        <a:t>Gigabyte</a:t>
                      </a:r>
                      <a:r>
                        <a:rPr kumimoji="0" lang="tr-TR" sz="2000" u="none" strike="noStrike" cap="none" normalizeH="0" baseline="0" dirty="0" smtClean="0">
                          <a:ln>
                            <a:noFill/>
                          </a:ln>
                          <a:effectLst/>
                        </a:rPr>
                        <a:t> (GB)</a:t>
                      </a:r>
                      <a:endParaRPr kumimoji="0" lang="tr-TR" sz="2000" b="0" i="0" u="none" strike="noStrike" cap="none" normalizeH="0" baseline="0" dirty="0" smtClean="0">
                        <a:ln>
                          <a:noFill/>
                        </a:ln>
                        <a:solidFill>
                          <a:srgbClr val="FF0000"/>
                        </a:solidFill>
                        <a:effectLst/>
                        <a:latin typeface="+mn-lt"/>
                      </a:endParaRPr>
                    </a:p>
                  </a:txBody>
                  <a:tcPr horzOverflow="overflow"/>
                </a:tc>
              </a:tr>
              <a:tr h="3024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smtClean="0">
                          <a:ln>
                            <a:noFill/>
                          </a:ln>
                          <a:effectLst/>
                        </a:rPr>
                        <a:t>1024 GB</a:t>
                      </a:r>
                      <a:endParaRPr kumimoji="0" lang="tr-TR" sz="2000" b="0" i="0" u="none" strike="noStrike" cap="none" normalizeH="0" baseline="0" smtClean="0">
                        <a:ln>
                          <a:noFill/>
                        </a:ln>
                        <a:solidFill>
                          <a:srgbClr val="FF0000"/>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000" u="none" strike="noStrike" cap="none" normalizeH="0" baseline="0" dirty="0" smtClean="0">
                          <a:ln>
                            <a:noFill/>
                          </a:ln>
                          <a:effectLst/>
                        </a:rPr>
                        <a:t>1 </a:t>
                      </a:r>
                      <a:r>
                        <a:rPr kumimoji="0" lang="tr-TR" sz="2000" u="none" strike="noStrike" cap="none" normalizeH="0" baseline="0" dirty="0" err="1" smtClean="0">
                          <a:ln>
                            <a:noFill/>
                          </a:ln>
                          <a:effectLst/>
                        </a:rPr>
                        <a:t>Terabyte</a:t>
                      </a:r>
                      <a:r>
                        <a:rPr kumimoji="0" lang="tr-TR" sz="2000" u="none" strike="noStrike" cap="none" normalizeH="0" baseline="0" dirty="0" smtClean="0">
                          <a:ln>
                            <a:noFill/>
                          </a:ln>
                          <a:effectLst/>
                        </a:rPr>
                        <a:t> (TB)</a:t>
                      </a:r>
                      <a:endParaRPr kumimoji="0" lang="tr-TR" sz="2000" b="0" i="0" u="none" strike="noStrike" cap="none" normalizeH="0" baseline="0" dirty="0" smtClean="0">
                        <a:ln>
                          <a:noFill/>
                        </a:ln>
                        <a:solidFill>
                          <a:srgbClr val="FF0000"/>
                        </a:solidFill>
                        <a:effectLst/>
                        <a:latin typeface="+mn-lt"/>
                      </a:endParaRPr>
                    </a:p>
                  </a:txBody>
                  <a:tcPr horzOverflow="overflow"/>
                </a:tc>
              </a:tr>
            </a:tbl>
          </a:graphicData>
        </a:graphic>
      </p:graphicFrame>
      <p:sp>
        <p:nvSpPr>
          <p:cNvPr id="8" name="Dikdörtgen 7"/>
          <p:cNvSpPr/>
          <p:nvPr/>
        </p:nvSpPr>
        <p:spPr>
          <a:xfrm>
            <a:off x="107504" y="116632"/>
            <a:ext cx="8640960" cy="1172629"/>
          </a:xfrm>
          <a:prstGeom prst="rect">
            <a:avLst/>
          </a:prstGeom>
        </p:spPr>
        <p:txBody>
          <a:bodyPr wrap="square">
            <a:spAutoFit/>
          </a:bodyPr>
          <a:lstStyle/>
          <a:p>
            <a:pPr algn="just">
              <a:lnSpc>
                <a:spcPct val="90000"/>
              </a:lnSpc>
            </a:pPr>
            <a:r>
              <a:rPr lang="tr-TR" sz="2400" b="1" i="1" dirty="0" smtClean="0">
                <a:solidFill>
                  <a:schemeClr val="accent1"/>
                </a:solidFill>
                <a:latin typeface="Palatino Linotype" pitchFamily="18" charset="0"/>
              </a:rPr>
              <a:t>Bellek birimi</a:t>
            </a:r>
          </a:p>
          <a:p>
            <a:pPr algn="just">
              <a:lnSpc>
                <a:spcPct val="90000"/>
              </a:lnSpc>
            </a:pPr>
            <a:r>
              <a:rPr lang="tr-TR" dirty="0" smtClean="0">
                <a:latin typeface="Palatino Linotype" pitchFamily="18" charset="0"/>
              </a:rPr>
              <a:t>Bilgisayarlar </a:t>
            </a:r>
            <a:r>
              <a:rPr lang="tr-TR" dirty="0">
                <a:latin typeface="Palatino Linotype" pitchFamily="18" charset="0"/>
              </a:rPr>
              <a:t>veriyi ikilik sayı tabanında işlerler</a:t>
            </a:r>
            <a:r>
              <a:rPr lang="tr-TR" dirty="0" smtClean="0">
                <a:latin typeface="Palatino Linotype" pitchFamily="18" charset="0"/>
              </a:rPr>
              <a:t>. İkili </a:t>
            </a:r>
            <a:r>
              <a:rPr lang="tr-TR" dirty="0">
                <a:latin typeface="Palatino Linotype" pitchFamily="18" charset="0"/>
              </a:rPr>
              <a:t>sayı sistemi 0-1 sayılarından oluşur</a:t>
            </a:r>
            <a:r>
              <a:rPr lang="tr-TR" dirty="0" smtClean="0">
                <a:latin typeface="Palatino Linotype" pitchFamily="18" charset="0"/>
              </a:rPr>
              <a:t>. İkili </a:t>
            </a:r>
            <a:r>
              <a:rPr lang="tr-TR" dirty="0">
                <a:latin typeface="Palatino Linotype" pitchFamily="18" charset="0"/>
              </a:rPr>
              <a:t>sistemde her bir basamağa </a:t>
            </a:r>
            <a:r>
              <a:rPr lang="tr-TR" dirty="0" smtClean="0">
                <a:solidFill>
                  <a:srgbClr val="FF3300"/>
                </a:solidFill>
                <a:latin typeface="Palatino Linotype" pitchFamily="18" charset="0"/>
              </a:rPr>
              <a:t>BİT </a:t>
            </a:r>
            <a:r>
              <a:rPr lang="tr-TR" dirty="0" smtClean="0">
                <a:latin typeface="Palatino Linotype" pitchFamily="18" charset="0"/>
              </a:rPr>
              <a:t>(</a:t>
            </a:r>
            <a:r>
              <a:rPr lang="tr-TR" dirty="0" err="1">
                <a:latin typeface="Palatino Linotype" pitchFamily="18" charset="0"/>
              </a:rPr>
              <a:t>Binary</a:t>
            </a:r>
            <a:r>
              <a:rPr lang="tr-TR" dirty="0">
                <a:latin typeface="Palatino Linotype" pitchFamily="18" charset="0"/>
              </a:rPr>
              <a:t> </a:t>
            </a:r>
            <a:r>
              <a:rPr lang="tr-TR" dirty="0" err="1">
                <a:latin typeface="Palatino Linotype" pitchFamily="18" charset="0"/>
              </a:rPr>
              <a:t>Digit</a:t>
            </a:r>
            <a:r>
              <a:rPr lang="tr-TR" dirty="0" smtClean="0">
                <a:latin typeface="Palatino Linotype" pitchFamily="18" charset="0"/>
              </a:rPr>
              <a:t>) ve en </a:t>
            </a:r>
            <a:r>
              <a:rPr lang="tr-TR" dirty="0">
                <a:latin typeface="Palatino Linotype" pitchFamily="18" charset="0"/>
              </a:rPr>
              <a:t>küçük bellek </a:t>
            </a:r>
            <a:r>
              <a:rPr lang="tr-TR" dirty="0" smtClean="0">
                <a:latin typeface="Palatino Linotype" pitchFamily="18" charset="0"/>
              </a:rPr>
              <a:t>birimini oluşturur. 8 </a:t>
            </a:r>
            <a:r>
              <a:rPr lang="tr-TR" dirty="0">
                <a:latin typeface="Palatino Linotype" pitchFamily="18" charset="0"/>
              </a:rPr>
              <a:t>bitlik ikili sayı grubuna </a:t>
            </a:r>
            <a:r>
              <a:rPr lang="tr-TR" dirty="0">
                <a:solidFill>
                  <a:srgbClr val="FF3300"/>
                </a:solidFill>
                <a:latin typeface="Palatino Linotype" pitchFamily="18" charset="0"/>
              </a:rPr>
              <a:t>BYTE </a:t>
            </a:r>
            <a:r>
              <a:rPr lang="tr-TR" dirty="0">
                <a:latin typeface="Palatino Linotype" pitchFamily="18" charset="0"/>
              </a:rPr>
              <a:t> denir</a:t>
            </a:r>
            <a:r>
              <a:rPr lang="tr-TR" dirty="0" smtClean="0">
                <a:latin typeface="Palatino Linotype" pitchFamily="18" charset="0"/>
              </a:rPr>
              <a:t>. (</a:t>
            </a:r>
            <a:r>
              <a:rPr lang="tr-TR" dirty="0">
                <a:latin typeface="Palatino Linotype" pitchFamily="18" charset="0"/>
              </a:rPr>
              <a:t>1 </a:t>
            </a:r>
            <a:r>
              <a:rPr lang="tr-TR" dirty="0" err="1">
                <a:latin typeface="Palatino Linotype" pitchFamily="18" charset="0"/>
              </a:rPr>
              <a:t>byte</a:t>
            </a:r>
            <a:r>
              <a:rPr lang="tr-TR" dirty="0">
                <a:latin typeface="Palatino Linotype" pitchFamily="18" charset="0"/>
              </a:rPr>
              <a:t>=8bit</a:t>
            </a:r>
            <a:r>
              <a:rPr lang="tr-TR" dirty="0" smtClean="0">
                <a:latin typeface="Palatino Linotype" pitchFamily="18" charset="0"/>
              </a:rPr>
              <a:t>)</a:t>
            </a:r>
            <a:endParaRPr lang="tr-TR" dirty="0">
              <a:latin typeface="Palatino Linotyp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67" y="3333115"/>
            <a:ext cx="7451063" cy="348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320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84784"/>
            <a:ext cx="6984775" cy="5211717"/>
          </a:xfrm>
          <a:prstGeom prst="rect">
            <a:avLst/>
          </a:prstGeom>
        </p:spPr>
      </p:pic>
      <p:sp>
        <p:nvSpPr>
          <p:cNvPr id="5" name="Dikdörtgen 4"/>
          <p:cNvSpPr/>
          <p:nvPr/>
        </p:nvSpPr>
        <p:spPr>
          <a:xfrm>
            <a:off x="83180" y="116632"/>
            <a:ext cx="8881308" cy="1015663"/>
          </a:xfrm>
          <a:prstGeom prst="rect">
            <a:avLst/>
          </a:prstGeom>
        </p:spPr>
        <p:txBody>
          <a:bodyPr wrap="square">
            <a:spAutoFit/>
          </a:bodyPr>
          <a:lstStyle/>
          <a:p>
            <a:r>
              <a:rPr lang="tr-TR" sz="2400" b="1" dirty="0" smtClean="0">
                <a:solidFill>
                  <a:schemeClr val="tx2"/>
                </a:solidFill>
                <a:latin typeface="Palatino Linotype" pitchFamily="18" charset="0"/>
              </a:rPr>
              <a:t>BİLGİSAYAR</a:t>
            </a:r>
            <a:endParaRPr lang="tr-TR" sz="2800" b="1" dirty="0" smtClean="0">
              <a:solidFill>
                <a:schemeClr val="tx2"/>
              </a:solidFill>
              <a:latin typeface="Palatino Linotype" pitchFamily="18" charset="0"/>
            </a:endParaRPr>
          </a:p>
          <a:p>
            <a:pPr algn="just"/>
            <a:r>
              <a:rPr lang="tr-TR" dirty="0" smtClean="0">
                <a:latin typeface="Palatino Linotype" pitchFamily="18" charset="0"/>
              </a:rPr>
              <a:t>Bir </a:t>
            </a:r>
            <a:r>
              <a:rPr lang="tr-TR" dirty="0">
                <a:latin typeface="Palatino Linotype" pitchFamily="18" charset="0"/>
              </a:rPr>
              <a:t>veriyi giriş birimleri aracılığı ile alıp, üzerinde gerekli aritmetik ve mantık işlemlerini yaparak, sonucu çıkış birimleri üzerinde veren elektronik bir </a:t>
            </a:r>
            <a:r>
              <a:rPr lang="tr-TR" dirty="0" smtClean="0">
                <a:latin typeface="Palatino Linotype" pitchFamily="18" charset="0"/>
              </a:rPr>
              <a:t>araçtır.</a:t>
            </a:r>
            <a:endParaRPr lang="tr-TR" dirty="0">
              <a:latin typeface="Palatino Linotype" pitchFamily="18" charset="0"/>
            </a:endParaRPr>
          </a:p>
        </p:txBody>
      </p:sp>
    </p:spTree>
    <p:extLst>
      <p:ext uri="{BB962C8B-B14F-4D97-AF65-F5344CB8AC3E}">
        <p14:creationId xmlns:p14="http://schemas.microsoft.com/office/powerpoint/2010/main" val="2467850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8037" y="79464"/>
            <a:ext cx="8771529" cy="1908215"/>
          </a:xfrm>
          <a:prstGeom prst="rect">
            <a:avLst/>
          </a:prstGeom>
        </p:spPr>
        <p:txBody>
          <a:bodyPr wrap="square">
            <a:spAutoFit/>
          </a:bodyPr>
          <a:lstStyle/>
          <a:p>
            <a:pPr algn="just"/>
            <a:r>
              <a:rPr lang="tr-TR" sz="2400" b="1" dirty="0" smtClean="0">
                <a:solidFill>
                  <a:schemeClr val="accent1"/>
                </a:solidFill>
                <a:latin typeface="Palatino Linotype" pitchFamily="18" charset="0"/>
              </a:rPr>
              <a:t>4. Ekran Kartı</a:t>
            </a:r>
            <a:endParaRPr lang="tr-TR" sz="2400" b="1" dirty="0">
              <a:solidFill>
                <a:schemeClr val="accent1"/>
              </a:solidFill>
              <a:latin typeface="Palatino Linotype" pitchFamily="18" charset="0"/>
            </a:endParaRPr>
          </a:p>
          <a:p>
            <a:pPr algn="just"/>
            <a:r>
              <a:rPr lang="tr-TR" dirty="0">
                <a:latin typeface="Palatino Linotype" pitchFamily="18" charset="0"/>
              </a:rPr>
              <a:t>Ekran kartı, bilgisayarın görüntü vermesini sağlayan birimidir. Ekran kartları harici ISA, VLB, PCI, AGP veya PCI-Express </a:t>
            </a:r>
            <a:r>
              <a:rPr lang="tr-TR" dirty="0" err="1">
                <a:latin typeface="Palatino Linotype" pitchFamily="18" charset="0"/>
              </a:rPr>
              <a:t>veriyollarını</a:t>
            </a:r>
            <a:r>
              <a:rPr lang="tr-TR" dirty="0">
                <a:latin typeface="Palatino Linotype" pitchFamily="18" charset="0"/>
              </a:rPr>
              <a:t> kullanan PC kartları olarak veya </a:t>
            </a:r>
            <a:r>
              <a:rPr lang="tr-TR" dirty="0" err="1">
                <a:latin typeface="Palatino Linotype" pitchFamily="18" charset="0"/>
              </a:rPr>
              <a:t>anakart</a:t>
            </a:r>
            <a:r>
              <a:rPr lang="tr-TR" dirty="0">
                <a:latin typeface="Palatino Linotype" pitchFamily="18" charset="0"/>
              </a:rPr>
              <a:t> üzerinde </a:t>
            </a:r>
            <a:r>
              <a:rPr lang="tr-TR" dirty="0" err="1">
                <a:latin typeface="Palatino Linotype" pitchFamily="18" charset="0"/>
              </a:rPr>
              <a:t>chipset</a:t>
            </a:r>
            <a:r>
              <a:rPr lang="tr-TR" dirty="0">
                <a:latin typeface="Palatino Linotype" pitchFamily="18" charset="0"/>
              </a:rPr>
              <a:t> içerisinde yerleşik olarak bulunmaktadır. Görüntü kartı ilk olarak seri üretilen Apple II </a:t>
            </a:r>
            <a:r>
              <a:rPr lang="tr-TR" dirty="0" err="1">
                <a:latin typeface="Palatino Linotype" pitchFamily="18" charset="0"/>
              </a:rPr>
              <a:t>Mikrobilgisayar'da</a:t>
            </a:r>
            <a:r>
              <a:rPr lang="tr-TR" dirty="0">
                <a:latin typeface="Palatino Linotype" pitchFamily="18" charset="0"/>
              </a:rPr>
              <a:t> </a:t>
            </a:r>
            <a:r>
              <a:rPr lang="tr-TR" dirty="0" smtClean="0">
                <a:latin typeface="Palatino Linotype" pitchFamily="18" charset="0"/>
              </a:rPr>
              <a:t>kullanılmıştır.</a:t>
            </a:r>
          </a:p>
          <a:p>
            <a:pPr algn="just"/>
            <a:endParaRPr lang="tr-TR" dirty="0">
              <a:latin typeface="Palatino Linotype"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801" y="2060848"/>
            <a:ext cx="5080000" cy="3810000"/>
          </a:xfrm>
          <a:prstGeom prst="rect">
            <a:avLst/>
          </a:prstGeom>
        </p:spPr>
      </p:pic>
    </p:spTree>
    <p:extLst>
      <p:ext uri="{BB962C8B-B14F-4D97-AF65-F5344CB8AC3E}">
        <p14:creationId xmlns:p14="http://schemas.microsoft.com/office/powerpoint/2010/main" val="3213074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4363" y="116632"/>
            <a:ext cx="8856984" cy="2677656"/>
          </a:xfrm>
          <a:prstGeom prst="rect">
            <a:avLst/>
          </a:prstGeom>
        </p:spPr>
        <p:txBody>
          <a:bodyPr wrap="square">
            <a:spAutoFit/>
          </a:bodyPr>
          <a:lstStyle/>
          <a:p>
            <a:pPr algn="just"/>
            <a:r>
              <a:rPr lang="tr-TR" sz="2400" b="1" dirty="0">
                <a:solidFill>
                  <a:schemeClr val="accent1"/>
                </a:solidFill>
                <a:latin typeface="Palatino Linotype" pitchFamily="18" charset="0"/>
              </a:rPr>
              <a:t>5</a:t>
            </a:r>
            <a:r>
              <a:rPr lang="tr-TR" sz="2400" b="1" dirty="0" smtClean="0">
                <a:solidFill>
                  <a:schemeClr val="accent1"/>
                </a:solidFill>
                <a:latin typeface="Palatino Linotype" pitchFamily="18" charset="0"/>
              </a:rPr>
              <a:t>. Kasa ve Monitör</a:t>
            </a:r>
          </a:p>
          <a:p>
            <a:pPr algn="just"/>
            <a:r>
              <a:rPr lang="tr-TR" b="1" i="1" dirty="0" smtClean="0">
                <a:latin typeface="Palatino Linotype" pitchFamily="18" charset="0"/>
              </a:rPr>
              <a:t>Kasa;</a:t>
            </a:r>
            <a:r>
              <a:rPr lang="tr-TR" dirty="0" smtClean="0">
                <a:latin typeface="Palatino Linotype" pitchFamily="18" charset="0"/>
              </a:rPr>
              <a:t> bilgisayarın </a:t>
            </a:r>
            <a:r>
              <a:rPr lang="tr-TR" dirty="0">
                <a:latin typeface="Palatino Linotype" pitchFamily="18" charset="0"/>
              </a:rPr>
              <a:t>monte </a:t>
            </a:r>
            <a:r>
              <a:rPr lang="tr-TR" dirty="0" smtClean="0">
                <a:latin typeface="Palatino Linotype" pitchFamily="18" charset="0"/>
              </a:rPr>
              <a:t>edildiği </a:t>
            </a:r>
            <a:r>
              <a:rPr lang="tr-TR" dirty="0">
                <a:latin typeface="Palatino Linotype" pitchFamily="18" charset="0"/>
              </a:rPr>
              <a:t>birimdir. </a:t>
            </a:r>
            <a:r>
              <a:rPr lang="tr-TR" dirty="0" smtClean="0">
                <a:latin typeface="Palatino Linotype" pitchFamily="18" charset="0"/>
              </a:rPr>
              <a:t>Kasalar</a:t>
            </a:r>
            <a:r>
              <a:rPr lang="tr-TR" dirty="0">
                <a:latin typeface="Palatino Linotype" pitchFamily="18" charset="0"/>
              </a:rPr>
              <a:t>, donanım barındırma kapasitesi, </a:t>
            </a:r>
            <a:r>
              <a:rPr lang="tr-TR" dirty="0" smtClean="0">
                <a:latin typeface="Palatino Linotype" pitchFamily="18" charset="0"/>
              </a:rPr>
              <a:t>soğutma yeteneği </a:t>
            </a:r>
            <a:r>
              <a:rPr lang="tr-TR" dirty="0">
                <a:latin typeface="Palatino Linotype" pitchFamily="18" charset="0"/>
              </a:rPr>
              <a:t>ve </a:t>
            </a:r>
            <a:r>
              <a:rPr lang="tr-TR" dirty="0" smtClean="0">
                <a:latin typeface="Palatino Linotype" pitchFamily="18" charset="0"/>
              </a:rPr>
              <a:t>kapladığı </a:t>
            </a:r>
            <a:r>
              <a:rPr lang="tr-TR" dirty="0">
                <a:latin typeface="Palatino Linotype" pitchFamily="18" charset="0"/>
              </a:rPr>
              <a:t>yer açısından </a:t>
            </a:r>
            <a:r>
              <a:rPr lang="tr-TR" dirty="0" smtClean="0">
                <a:latin typeface="Palatino Linotype" pitchFamily="18" charset="0"/>
              </a:rPr>
              <a:t>değerlendirilebilir. Ana kart </a:t>
            </a:r>
            <a:r>
              <a:rPr lang="tr-TR" dirty="0">
                <a:latin typeface="Palatino Linotype" pitchFamily="18" charset="0"/>
              </a:rPr>
              <a:t>ve </a:t>
            </a:r>
            <a:r>
              <a:rPr lang="tr-TR" dirty="0" smtClean="0">
                <a:latin typeface="Palatino Linotype" pitchFamily="18" charset="0"/>
              </a:rPr>
              <a:t>diğer kartlar kasaya </a:t>
            </a:r>
            <a:r>
              <a:rPr lang="tr-TR" dirty="0">
                <a:latin typeface="Palatino Linotype" pitchFamily="18" charset="0"/>
              </a:rPr>
              <a:t>vidalar ile tutturulur</a:t>
            </a:r>
            <a:r>
              <a:rPr lang="tr-TR" dirty="0" smtClean="0">
                <a:latin typeface="Palatino Linotype" pitchFamily="18" charset="0"/>
              </a:rPr>
              <a:t>.</a:t>
            </a:r>
          </a:p>
          <a:p>
            <a:pPr algn="just"/>
            <a:r>
              <a:rPr lang="tr-TR" b="1" i="1" dirty="0" smtClean="0">
                <a:latin typeface="Palatino Linotype" pitchFamily="18" charset="0"/>
              </a:rPr>
              <a:t>Monitör; </a:t>
            </a:r>
            <a:r>
              <a:rPr lang="tr-TR" dirty="0" smtClean="0">
                <a:latin typeface="Palatino Linotype" pitchFamily="18" charset="0"/>
              </a:rPr>
              <a:t>Ekran </a:t>
            </a:r>
            <a:r>
              <a:rPr lang="tr-TR" dirty="0">
                <a:latin typeface="Palatino Linotype" pitchFamily="18" charset="0"/>
              </a:rPr>
              <a:t>kartından gelen video sinyallerinin kullanıcı tarafından görülebilen bir hale getiren birim. Monitörün değerlendirilmesi esnasında dikkat edilecek birçok farklı değer vardır. Bu değerler; Ekran büyüklüğü (</a:t>
            </a:r>
            <a:r>
              <a:rPr lang="tr-TR" dirty="0" err="1">
                <a:latin typeface="Palatino Linotype" pitchFamily="18" charset="0"/>
              </a:rPr>
              <a:t>Inch</a:t>
            </a:r>
            <a:r>
              <a:rPr lang="tr-TR" dirty="0">
                <a:latin typeface="Palatino Linotype" pitchFamily="18" charset="0"/>
              </a:rPr>
              <a:t> olarak), desteklediği maksimum çözünürlük, renk derinliği ve nokta aralığıdır. </a:t>
            </a:r>
          </a:p>
          <a:p>
            <a:pPr algn="just"/>
            <a:endParaRPr lang="tr-TR" dirty="0">
              <a:latin typeface="Palatino Linotype" pitchFamily="18" charset="0"/>
            </a:endParaRPr>
          </a:p>
        </p:txBody>
      </p:sp>
      <p:pic>
        <p:nvPicPr>
          <p:cNvPr id="8" name="Picture 2" descr="http://t1.gstatic.com/images?q=tbn:ANd9GcSBjx84_mDBKqjBhXPpOqj6352MR9Lzisz7m4-NDo_2wXpKVdo&amp;t=1&amp;usg=__6nxav2CLd2D15mNfV0j-iZpWl2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648" y="2576288"/>
            <a:ext cx="2369961" cy="214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t0.gstatic.com/images?q=tbn:ANd9GcQm8gSQPektx0rtyGFu6zjP70NnntlMkPr-3wVsBFes-g_NQto&amp;t=1&amp;usg=__3l-MNZvGTNXKs9VR_zPKg31E0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504" y="2576288"/>
            <a:ext cx="1624135" cy="214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20" y="2576288"/>
            <a:ext cx="1609568" cy="2148856"/>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852" y="2595995"/>
            <a:ext cx="1970448" cy="2125530"/>
          </a:xfrm>
          <a:prstGeom prst="rect">
            <a:avLst/>
          </a:prstGeom>
        </p:spPr>
      </p:pic>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060" y="4519111"/>
            <a:ext cx="2144052" cy="2144052"/>
          </a:xfrm>
          <a:prstGeom prst="rect">
            <a:avLst/>
          </a:prstGeom>
        </p:spPr>
      </p:pic>
    </p:spTree>
    <p:extLst>
      <p:ext uri="{BB962C8B-B14F-4D97-AF65-F5344CB8AC3E}">
        <p14:creationId xmlns:p14="http://schemas.microsoft.com/office/powerpoint/2010/main" val="604691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t3.gstatic.com/images?q=tbn:ANd9GcRlUx3W7VDjNgYFAE0XF6DDXJc5ST-zGJaFXP1vkjtMYEu9m5E&amp;t=1&amp;usg=__USCOYf57R0-oER8_yN7ODFmhz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03598"/>
            <a:ext cx="3143100" cy="19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t2.gstatic.com/images?q=tbn:ANd9GcSFsJ7DDlg2Y9tIZm5-XFwXcMI8CT0nMTLyfkrFcWDW475X8VI&amp;t=1&amp;usg=__h2byyZtbjBT6AMMBYVRBADEav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603598"/>
            <a:ext cx="2639307" cy="197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t3.gstatic.com/images?q=tbn:ANd9GcSn4OwkDw60pfNLZsguXAxH-a-Yqk0yhecYUE7fSU08Vx3VgSg&amp;t=1&amp;usg=__UrjDQWy6IBxdrTyepLkLnz5Y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221" y="1617881"/>
            <a:ext cx="2650947" cy="19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t2.gstatic.com/images?q=tbn:ANd9GcQaRGB2glJNQZjhYmia_efe8NdZbG3YQ6b4erglwUmZGB_ShCs&amp;t=1&amp;usg=__dZ_WFtZOJ_a7VgE0HaU829YWD6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879" y="4221088"/>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t1.gstatic.com/images?q=tbn:ANd9GcRMnG8-Z9hJXnqduMMUhbexRSOZ3mpaKogruW5Bpq-BMyiyjVk&amp;t=1&amp;usg=__JBCiPH42uqrm7LTILaI5CuFqi9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6904" y="3967515"/>
            <a:ext cx="3366571"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ikdörtgen 13"/>
          <p:cNvSpPr/>
          <p:nvPr/>
        </p:nvSpPr>
        <p:spPr>
          <a:xfrm>
            <a:off x="-1" y="107340"/>
            <a:ext cx="5652121" cy="1107996"/>
          </a:xfrm>
          <a:prstGeom prst="rect">
            <a:avLst/>
          </a:prstGeom>
        </p:spPr>
        <p:txBody>
          <a:bodyPr wrap="square">
            <a:spAutoFit/>
          </a:bodyPr>
          <a:lstStyle/>
          <a:p>
            <a:pPr algn="just"/>
            <a:r>
              <a:rPr lang="tr-TR" sz="2400" b="1" dirty="0" smtClean="0">
                <a:solidFill>
                  <a:schemeClr val="accent1"/>
                </a:solidFill>
                <a:latin typeface="Palatino Linotype" pitchFamily="18" charset="0"/>
              </a:rPr>
              <a:t>6. Klavye-Fare</a:t>
            </a:r>
          </a:p>
          <a:p>
            <a:pPr algn="just"/>
            <a:endParaRPr lang="tr-TR" sz="2400" b="1" dirty="0" smtClean="0">
              <a:solidFill>
                <a:schemeClr val="accent1"/>
              </a:solidFill>
              <a:latin typeface="Palatino Linotype" pitchFamily="18" charset="0"/>
            </a:endParaRPr>
          </a:p>
          <a:p>
            <a:pPr algn="just"/>
            <a:r>
              <a:rPr lang="tr-TR" dirty="0">
                <a:latin typeface="Palatino Linotype" pitchFamily="18" charset="0"/>
              </a:rPr>
              <a:t>Kullanıcının veri girmesine olanak </a:t>
            </a:r>
            <a:r>
              <a:rPr lang="tr-TR" dirty="0" smtClean="0">
                <a:latin typeface="Palatino Linotype" pitchFamily="18" charset="0"/>
              </a:rPr>
              <a:t>sağlar</a:t>
            </a:r>
            <a:endParaRPr lang="tr-TR" dirty="0">
              <a:latin typeface="Palatino Linotype" pitchFamily="18"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314" y="4168429"/>
            <a:ext cx="23907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36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6403" y="17040"/>
            <a:ext cx="3362780" cy="461665"/>
          </a:xfrm>
          <a:prstGeom prst="rect">
            <a:avLst/>
          </a:prstGeom>
        </p:spPr>
        <p:txBody>
          <a:bodyPr wrap="none">
            <a:spAutoFit/>
          </a:bodyPr>
          <a:lstStyle/>
          <a:p>
            <a:r>
              <a:rPr lang="tr-TR" sz="2400" b="1" dirty="0">
                <a:solidFill>
                  <a:schemeClr val="tx2"/>
                </a:solidFill>
                <a:latin typeface="Palatino Linotype" pitchFamily="18" charset="0"/>
              </a:rPr>
              <a:t>Çoklu Ortam Aygıtları</a:t>
            </a:r>
          </a:p>
        </p:txBody>
      </p:sp>
      <p:sp>
        <p:nvSpPr>
          <p:cNvPr id="5" name="Dikdörtgen 4"/>
          <p:cNvSpPr/>
          <p:nvPr/>
        </p:nvSpPr>
        <p:spPr>
          <a:xfrm>
            <a:off x="144016" y="585555"/>
            <a:ext cx="8892480" cy="954107"/>
          </a:xfrm>
          <a:prstGeom prst="rect">
            <a:avLst/>
          </a:prstGeom>
        </p:spPr>
        <p:txBody>
          <a:bodyPr wrap="square">
            <a:spAutoFit/>
          </a:bodyPr>
          <a:lstStyle/>
          <a:p>
            <a:pPr algn="just"/>
            <a:r>
              <a:rPr lang="tr-TR" sz="2000" b="1" dirty="0">
                <a:solidFill>
                  <a:schemeClr val="accent1"/>
                </a:solidFill>
                <a:latin typeface="Palatino Linotype" pitchFamily="18" charset="0"/>
              </a:rPr>
              <a:t>Ses </a:t>
            </a:r>
            <a:r>
              <a:rPr lang="tr-TR" sz="2000" b="1" dirty="0" smtClean="0">
                <a:solidFill>
                  <a:schemeClr val="accent1"/>
                </a:solidFill>
                <a:latin typeface="Palatino Linotype" pitchFamily="18" charset="0"/>
              </a:rPr>
              <a:t>kartı</a:t>
            </a:r>
          </a:p>
          <a:p>
            <a:pPr algn="just"/>
            <a:r>
              <a:rPr lang="tr-TR" dirty="0" smtClean="0">
                <a:latin typeface="Palatino Linotype" pitchFamily="18" charset="0"/>
              </a:rPr>
              <a:t>Bilgisayarda </a:t>
            </a:r>
            <a:r>
              <a:rPr lang="tr-TR" dirty="0">
                <a:latin typeface="Palatino Linotype" pitchFamily="18" charset="0"/>
              </a:rPr>
              <a:t>analog ve dijital ses işlevlerini yerine getiren elektronik birimidir. Ses kartları bilgisayar alanında 1989/90'lı yıllarda popülerliğe </a:t>
            </a:r>
            <a:r>
              <a:rPr lang="tr-TR" dirty="0" smtClean="0">
                <a:latin typeface="Palatino Linotype" pitchFamily="18" charset="0"/>
              </a:rPr>
              <a:t>kavuşmuştur.</a:t>
            </a:r>
            <a:endParaRPr lang="tr-TR" dirty="0">
              <a:latin typeface="Palatino Linotype"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508885"/>
            <a:ext cx="2304256" cy="2304256"/>
          </a:xfrm>
          <a:prstGeom prst="rect">
            <a:avLst/>
          </a:prstGeom>
        </p:spPr>
      </p:pic>
      <p:sp>
        <p:nvSpPr>
          <p:cNvPr id="8" name="Dikdörtgen 7"/>
          <p:cNvSpPr/>
          <p:nvPr/>
        </p:nvSpPr>
        <p:spPr>
          <a:xfrm>
            <a:off x="216024" y="3717032"/>
            <a:ext cx="8748464" cy="1231106"/>
          </a:xfrm>
          <a:prstGeom prst="rect">
            <a:avLst/>
          </a:prstGeom>
        </p:spPr>
        <p:txBody>
          <a:bodyPr wrap="square">
            <a:spAutoFit/>
          </a:bodyPr>
          <a:lstStyle/>
          <a:p>
            <a:pPr algn="just"/>
            <a:r>
              <a:rPr lang="tr-TR" sz="2000" b="1" dirty="0" smtClean="0">
                <a:solidFill>
                  <a:schemeClr val="accent1"/>
                </a:solidFill>
                <a:latin typeface="Palatino Linotype" pitchFamily="18" charset="0"/>
              </a:rPr>
              <a:t>CD/DVD ROM Sürücü ve Yazıcıları</a:t>
            </a:r>
            <a:endParaRPr lang="tr-TR" sz="2000" b="1" dirty="0">
              <a:solidFill>
                <a:schemeClr val="accent1"/>
              </a:solidFill>
              <a:latin typeface="Palatino Linotype" pitchFamily="18" charset="0"/>
            </a:endParaRPr>
          </a:p>
          <a:p>
            <a:pPr algn="just"/>
            <a:r>
              <a:rPr lang="tr-TR" dirty="0" smtClean="0">
                <a:latin typeface="Palatino Linotype" pitchFamily="18" charset="0"/>
              </a:rPr>
              <a:t>CD/DVD-ROM </a:t>
            </a:r>
            <a:r>
              <a:rPr lang="tr-TR" dirty="0">
                <a:latin typeface="Palatino Linotype" pitchFamily="18" charset="0"/>
              </a:rPr>
              <a:t>adı verilen dijital </a:t>
            </a:r>
            <a:r>
              <a:rPr lang="tr-TR" dirty="0" smtClean="0">
                <a:latin typeface="Palatino Linotype" pitchFamily="18" charset="0"/>
              </a:rPr>
              <a:t>medyalardan </a:t>
            </a:r>
            <a:r>
              <a:rPr lang="tr-TR" dirty="0">
                <a:latin typeface="Palatino Linotype" pitchFamily="18" charset="0"/>
              </a:rPr>
              <a:t>veri okuyabilen </a:t>
            </a:r>
            <a:r>
              <a:rPr lang="tr-TR" dirty="0" smtClean="0">
                <a:latin typeface="Palatino Linotype" pitchFamily="18" charset="0"/>
              </a:rPr>
              <a:t>yada yazabilen birim</a:t>
            </a:r>
            <a:r>
              <a:rPr lang="tr-TR" dirty="0">
                <a:latin typeface="Palatino Linotype" pitchFamily="18" charset="0"/>
              </a:rPr>
              <a:t>. </a:t>
            </a:r>
            <a:r>
              <a:rPr lang="tr-TR" dirty="0" err="1">
                <a:latin typeface="Palatino Linotype" pitchFamily="18" charset="0"/>
              </a:rPr>
              <a:t>Anakarta</a:t>
            </a:r>
            <a:r>
              <a:rPr lang="tr-TR" dirty="0">
                <a:latin typeface="Palatino Linotype" pitchFamily="18" charset="0"/>
              </a:rPr>
              <a:t> kablo </a:t>
            </a:r>
            <a:r>
              <a:rPr lang="tr-TR" dirty="0" smtClean="0">
                <a:latin typeface="Palatino Linotype" pitchFamily="18" charset="0"/>
              </a:rPr>
              <a:t>ile bağlanır. </a:t>
            </a:r>
            <a:r>
              <a:rPr lang="tr-TR" dirty="0">
                <a:latin typeface="Palatino Linotype" pitchFamily="18" charset="0"/>
              </a:rPr>
              <a:t>Ses kartına dijital olarak veri aktarabilen ekstra bir </a:t>
            </a:r>
            <a:r>
              <a:rPr lang="tr-TR" dirty="0" smtClean="0">
                <a:latin typeface="Palatino Linotype" pitchFamily="18" charset="0"/>
              </a:rPr>
              <a:t>bağlantı </a:t>
            </a:r>
            <a:r>
              <a:rPr lang="tr-TR" dirty="0">
                <a:latin typeface="Palatino Linotype" pitchFamily="18" charset="0"/>
              </a:rPr>
              <a:t>kablosu </a:t>
            </a:r>
            <a:r>
              <a:rPr lang="tr-TR" dirty="0" smtClean="0">
                <a:latin typeface="Palatino Linotype" pitchFamily="18" charset="0"/>
              </a:rPr>
              <a:t>da vardır</a:t>
            </a:r>
            <a:r>
              <a:rPr lang="tr-TR" dirty="0">
                <a:latin typeface="Palatino Linotype" pitchFamily="18" charset="0"/>
              </a:rPr>
              <a:t>. </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458" y="4917901"/>
            <a:ext cx="2409825" cy="1895475"/>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898" y="4845893"/>
            <a:ext cx="2419350" cy="1895475"/>
          </a:xfrm>
          <a:prstGeom prst="rect">
            <a:avLst/>
          </a:prstGeom>
        </p:spPr>
      </p:pic>
    </p:spTree>
    <p:extLst>
      <p:ext uri="{BB962C8B-B14F-4D97-AF65-F5344CB8AC3E}">
        <p14:creationId xmlns:p14="http://schemas.microsoft.com/office/powerpoint/2010/main" val="166832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88640"/>
            <a:ext cx="8784976" cy="1785104"/>
          </a:xfrm>
          <a:prstGeom prst="rect">
            <a:avLst/>
          </a:prstGeom>
        </p:spPr>
        <p:txBody>
          <a:bodyPr wrap="square">
            <a:spAutoFit/>
          </a:bodyPr>
          <a:lstStyle/>
          <a:p>
            <a:pPr algn="just"/>
            <a:r>
              <a:rPr lang="tr-TR" sz="2000" b="1" dirty="0">
                <a:solidFill>
                  <a:schemeClr val="accent1"/>
                </a:solidFill>
                <a:latin typeface="Palatino Linotype" pitchFamily="18" charset="0"/>
              </a:rPr>
              <a:t>WEB Kamerası</a:t>
            </a:r>
          </a:p>
          <a:p>
            <a:pPr algn="just"/>
            <a:r>
              <a:rPr lang="tr-TR" dirty="0">
                <a:latin typeface="Palatino Linotype" pitchFamily="18" charset="0"/>
              </a:rPr>
              <a:t>Hareketli görüntüyü bilgisayara aktaran birim. Ses kartıyla senkronize </a:t>
            </a:r>
            <a:r>
              <a:rPr lang="tr-TR" dirty="0" smtClean="0">
                <a:latin typeface="Palatino Linotype" pitchFamily="18" charset="0"/>
              </a:rPr>
              <a:t>çalışabilen bu </a:t>
            </a:r>
            <a:r>
              <a:rPr lang="tr-TR" dirty="0">
                <a:latin typeface="Palatino Linotype" pitchFamily="18" charset="0"/>
              </a:rPr>
              <a:t>kamera, </a:t>
            </a:r>
            <a:r>
              <a:rPr lang="tr-TR" dirty="0" smtClean="0">
                <a:latin typeface="Palatino Linotype" pitchFamily="18" charset="0"/>
              </a:rPr>
              <a:t>düşük </a:t>
            </a:r>
            <a:r>
              <a:rPr lang="tr-TR" dirty="0">
                <a:latin typeface="Palatino Linotype" pitchFamily="18" charset="0"/>
              </a:rPr>
              <a:t>maliyeti ile yaygın bir kullanıma sahiptir. Çevre </a:t>
            </a:r>
            <a:r>
              <a:rPr lang="tr-TR" dirty="0" smtClean="0">
                <a:latin typeface="Palatino Linotype" pitchFamily="18" charset="0"/>
              </a:rPr>
              <a:t>birimlerinden biri </a:t>
            </a:r>
            <a:r>
              <a:rPr lang="tr-TR" dirty="0">
                <a:latin typeface="Palatino Linotype" pitchFamily="18" charset="0"/>
              </a:rPr>
              <a:t>olarak da sayılabilen bu aygıt bilgisayara USB adı verilen veri </a:t>
            </a:r>
            <a:r>
              <a:rPr lang="tr-TR" dirty="0" smtClean="0">
                <a:latin typeface="Palatino Linotype" pitchFamily="18" charset="0"/>
              </a:rPr>
              <a:t>aktarım teknolojisi </a:t>
            </a:r>
            <a:r>
              <a:rPr lang="tr-TR" dirty="0">
                <a:latin typeface="Palatino Linotype" pitchFamily="18" charset="0"/>
              </a:rPr>
              <a:t>üzerinden </a:t>
            </a:r>
            <a:r>
              <a:rPr lang="tr-TR" dirty="0" err="1">
                <a:latin typeface="Palatino Linotype" pitchFamily="18" charset="0"/>
              </a:rPr>
              <a:t>anakarta</a:t>
            </a:r>
            <a:r>
              <a:rPr lang="tr-TR" dirty="0">
                <a:latin typeface="Palatino Linotype" pitchFamily="18" charset="0"/>
              </a:rPr>
              <a:t> bilgi aktarır. Bilgisayara </a:t>
            </a:r>
            <a:r>
              <a:rPr lang="tr-TR" dirty="0" smtClean="0">
                <a:latin typeface="Palatino Linotype" pitchFamily="18" charset="0"/>
              </a:rPr>
              <a:t>bağlı </a:t>
            </a:r>
            <a:r>
              <a:rPr lang="tr-TR" dirty="0">
                <a:latin typeface="Palatino Linotype" pitchFamily="18" charset="0"/>
              </a:rPr>
              <a:t>olarak </a:t>
            </a:r>
            <a:r>
              <a:rPr lang="tr-TR" dirty="0" smtClean="0">
                <a:latin typeface="Palatino Linotype" pitchFamily="18" charset="0"/>
              </a:rPr>
              <a:t>kayıt yapabilme yeteneğine </a:t>
            </a:r>
            <a:r>
              <a:rPr lang="tr-TR" dirty="0">
                <a:latin typeface="Palatino Linotype" pitchFamily="18" charset="0"/>
              </a:rPr>
              <a:t>sahiptir.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979" y="1844824"/>
            <a:ext cx="1674989" cy="158417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844824"/>
            <a:ext cx="1854645" cy="1584176"/>
          </a:xfrm>
          <a:prstGeom prst="rect">
            <a:avLst/>
          </a:prstGeom>
        </p:spPr>
      </p:pic>
      <p:sp>
        <p:nvSpPr>
          <p:cNvPr id="8" name="Dikdörtgen 7"/>
          <p:cNvSpPr/>
          <p:nvPr/>
        </p:nvSpPr>
        <p:spPr>
          <a:xfrm>
            <a:off x="147464" y="3501008"/>
            <a:ext cx="8745016" cy="1785104"/>
          </a:xfrm>
          <a:prstGeom prst="rect">
            <a:avLst/>
          </a:prstGeom>
        </p:spPr>
        <p:txBody>
          <a:bodyPr wrap="square">
            <a:spAutoFit/>
          </a:bodyPr>
          <a:lstStyle/>
          <a:p>
            <a:pPr algn="just"/>
            <a:r>
              <a:rPr lang="tr-TR" sz="2000" b="1" dirty="0">
                <a:solidFill>
                  <a:schemeClr val="accent1"/>
                </a:solidFill>
                <a:latin typeface="Palatino Linotype" pitchFamily="18" charset="0"/>
              </a:rPr>
              <a:t>Radyo – TV Kartı</a:t>
            </a:r>
          </a:p>
          <a:p>
            <a:pPr algn="just"/>
            <a:r>
              <a:rPr lang="tr-TR" dirty="0">
                <a:latin typeface="Palatino Linotype" pitchFamily="18" charset="0"/>
              </a:rPr>
              <a:t>Analog veya dijital olarak alınan Radyo ve TV yayınlarını </a:t>
            </a:r>
            <a:r>
              <a:rPr lang="tr-TR" dirty="0" smtClean="0">
                <a:latin typeface="Palatino Linotype" pitchFamily="18" charset="0"/>
              </a:rPr>
              <a:t>bilgisayarda islenebilecek </a:t>
            </a:r>
            <a:r>
              <a:rPr lang="tr-TR" dirty="0">
                <a:latin typeface="Palatino Linotype" pitchFamily="18" charset="0"/>
              </a:rPr>
              <a:t>dijital formata çeviren birim. </a:t>
            </a:r>
            <a:r>
              <a:rPr lang="tr-TR" dirty="0" err="1">
                <a:latin typeface="Palatino Linotype" pitchFamily="18" charset="0"/>
              </a:rPr>
              <a:t>Anakart</a:t>
            </a:r>
            <a:r>
              <a:rPr lang="tr-TR" dirty="0">
                <a:latin typeface="Palatino Linotype" pitchFamily="18" charset="0"/>
              </a:rPr>
              <a:t> üzerinde bulunan PCI </a:t>
            </a:r>
            <a:r>
              <a:rPr lang="tr-TR" dirty="0" smtClean="0">
                <a:latin typeface="Palatino Linotype" pitchFamily="18" charset="0"/>
              </a:rPr>
              <a:t>yuvalara takılır</a:t>
            </a:r>
            <a:r>
              <a:rPr lang="tr-TR" dirty="0">
                <a:latin typeface="Palatino Linotype" pitchFamily="18" charset="0"/>
              </a:rPr>
              <a:t>. Ses kartı ile arasında analog ses transferini </a:t>
            </a:r>
            <a:r>
              <a:rPr lang="tr-TR" dirty="0" err="1">
                <a:latin typeface="Palatino Linotype" pitchFamily="18" charset="0"/>
              </a:rPr>
              <a:t>saglayan</a:t>
            </a:r>
            <a:r>
              <a:rPr lang="tr-TR" dirty="0">
                <a:latin typeface="Palatino Linotype" pitchFamily="18" charset="0"/>
              </a:rPr>
              <a:t> bir kablo </a:t>
            </a:r>
            <a:r>
              <a:rPr lang="tr-TR" dirty="0" smtClean="0">
                <a:latin typeface="Palatino Linotype" pitchFamily="18" charset="0"/>
              </a:rPr>
              <a:t>bulunur. Kart </a:t>
            </a:r>
            <a:r>
              <a:rPr lang="tr-TR" dirty="0">
                <a:latin typeface="Palatino Linotype" pitchFamily="18" charset="0"/>
              </a:rPr>
              <a:t>üzerinde Radyo ve TV anten </a:t>
            </a:r>
            <a:r>
              <a:rPr lang="tr-TR" dirty="0" smtClean="0">
                <a:latin typeface="Palatino Linotype" pitchFamily="18" charset="0"/>
              </a:rPr>
              <a:t>girişleri </a:t>
            </a:r>
            <a:r>
              <a:rPr lang="tr-TR" dirty="0">
                <a:latin typeface="Palatino Linotype" pitchFamily="18" charset="0"/>
              </a:rPr>
              <a:t>ile harici kamera ve video </a:t>
            </a:r>
            <a:r>
              <a:rPr lang="tr-TR" dirty="0" smtClean="0">
                <a:latin typeface="Palatino Linotype" pitchFamily="18" charset="0"/>
              </a:rPr>
              <a:t>bağlantıları için </a:t>
            </a:r>
            <a:r>
              <a:rPr lang="tr-TR" dirty="0">
                <a:latin typeface="Palatino Linotype" pitchFamily="18" charset="0"/>
              </a:rPr>
              <a:t>ekstra </a:t>
            </a:r>
            <a:r>
              <a:rPr lang="tr-TR" dirty="0" smtClean="0">
                <a:latin typeface="Palatino Linotype" pitchFamily="18" charset="0"/>
              </a:rPr>
              <a:t>girişler </a:t>
            </a:r>
            <a:r>
              <a:rPr lang="tr-TR" dirty="0">
                <a:latin typeface="Palatino Linotype" pitchFamily="18" charset="0"/>
              </a:rPr>
              <a:t>bulunabilir.</a:t>
            </a: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871" y="5078164"/>
            <a:ext cx="2416467" cy="1663204"/>
          </a:xfrm>
          <a:prstGeom prst="rect">
            <a:avLst/>
          </a:prstGeom>
        </p:spPr>
      </p:pic>
    </p:spTree>
    <p:extLst>
      <p:ext uri="{BB962C8B-B14F-4D97-AF65-F5344CB8AC3E}">
        <p14:creationId xmlns:p14="http://schemas.microsoft.com/office/powerpoint/2010/main" val="3569798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16" y="523220"/>
            <a:ext cx="9011380" cy="923330"/>
          </a:xfrm>
          <a:prstGeom prst="rect">
            <a:avLst/>
          </a:prstGeom>
        </p:spPr>
        <p:txBody>
          <a:bodyPr wrap="square">
            <a:spAutoFit/>
          </a:bodyPr>
          <a:lstStyle/>
          <a:p>
            <a:pPr algn="just"/>
            <a:r>
              <a:rPr lang="tr-TR" dirty="0" smtClean="0">
                <a:latin typeface="Palatino Linotype" pitchFamily="18" charset="0"/>
              </a:rPr>
              <a:t>Bilgisayara </a:t>
            </a:r>
            <a:r>
              <a:rPr lang="tr-TR" dirty="0">
                <a:latin typeface="Palatino Linotype" pitchFamily="18" charset="0"/>
              </a:rPr>
              <a:t>veri aktarımı ve çıkısı konusunda destek olan birimlerdir. </a:t>
            </a:r>
            <a:r>
              <a:rPr lang="tr-TR" dirty="0" smtClean="0">
                <a:latin typeface="Palatino Linotype" pitchFamily="18" charset="0"/>
              </a:rPr>
              <a:t>Farklı formattaki </a:t>
            </a:r>
            <a:r>
              <a:rPr lang="tr-TR" dirty="0">
                <a:latin typeface="Palatino Linotype" pitchFamily="18" charset="0"/>
              </a:rPr>
              <a:t>medyaların dijital ortama, dijital ortamdaki verilerin farklı </a:t>
            </a:r>
            <a:r>
              <a:rPr lang="tr-TR" dirty="0" smtClean="0">
                <a:latin typeface="Palatino Linotype" pitchFamily="18" charset="0"/>
              </a:rPr>
              <a:t>medyalara aktarılmasını sağlarlar.</a:t>
            </a:r>
            <a:endParaRPr lang="tr-TR" dirty="0">
              <a:latin typeface="Palatino Linotype" pitchFamily="18" charset="0"/>
            </a:endParaRPr>
          </a:p>
        </p:txBody>
      </p:sp>
      <p:sp>
        <p:nvSpPr>
          <p:cNvPr id="5" name="Dikdörtgen 4"/>
          <p:cNvSpPr/>
          <p:nvPr/>
        </p:nvSpPr>
        <p:spPr>
          <a:xfrm>
            <a:off x="25116" y="0"/>
            <a:ext cx="2366353" cy="461665"/>
          </a:xfrm>
          <a:prstGeom prst="rect">
            <a:avLst/>
          </a:prstGeom>
        </p:spPr>
        <p:txBody>
          <a:bodyPr wrap="none">
            <a:spAutoFit/>
          </a:bodyPr>
          <a:lstStyle/>
          <a:p>
            <a:pPr lvl="0"/>
            <a:r>
              <a:rPr lang="tr-TR" sz="2400" b="1" dirty="0">
                <a:solidFill>
                  <a:schemeClr val="tx2"/>
                </a:solidFill>
                <a:latin typeface="Palatino Linotype" pitchFamily="18" charset="0"/>
              </a:rPr>
              <a:t>Çevre Birimleri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315164"/>
            <a:ext cx="1806139" cy="1601241"/>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387172"/>
            <a:ext cx="1459716" cy="160978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67719"/>
            <a:ext cx="1956196" cy="1601241"/>
          </a:xfrm>
          <a:prstGeom prst="rect">
            <a:avLst/>
          </a:prstGeom>
        </p:spPr>
      </p:pic>
      <p:sp>
        <p:nvSpPr>
          <p:cNvPr id="9" name="Dikdörtgen 8"/>
          <p:cNvSpPr/>
          <p:nvPr/>
        </p:nvSpPr>
        <p:spPr>
          <a:xfrm>
            <a:off x="64604" y="3140968"/>
            <a:ext cx="2824812" cy="461665"/>
          </a:xfrm>
          <a:prstGeom prst="rect">
            <a:avLst/>
          </a:prstGeom>
        </p:spPr>
        <p:txBody>
          <a:bodyPr wrap="none">
            <a:spAutoFit/>
          </a:bodyPr>
          <a:lstStyle/>
          <a:p>
            <a:r>
              <a:rPr lang="tr-TR" sz="2400" b="1" dirty="0" smtClean="0">
                <a:solidFill>
                  <a:schemeClr val="tx2"/>
                </a:solidFill>
                <a:latin typeface="Palatino Linotype" pitchFamily="18" charset="0"/>
              </a:rPr>
              <a:t>Ağ Bağdaştırıcıları</a:t>
            </a:r>
            <a:endParaRPr lang="tr-TR" sz="2400" b="1" dirty="0">
              <a:solidFill>
                <a:schemeClr val="tx2"/>
              </a:solidFill>
              <a:latin typeface="Palatino Linotype" pitchFamily="18" charset="0"/>
            </a:endParaRPr>
          </a:p>
        </p:txBody>
      </p:sp>
      <p:sp>
        <p:nvSpPr>
          <p:cNvPr id="10" name="Dikdörtgen 9"/>
          <p:cNvSpPr/>
          <p:nvPr/>
        </p:nvSpPr>
        <p:spPr>
          <a:xfrm>
            <a:off x="66591" y="3634953"/>
            <a:ext cx="1468672" cy="400110"/>
          </a:xfrm>
          <a:prstGeom prst="rect">
            <a:avLst/>
          </a:prstGeom>
        </p:spPr>
        <p:txBody>
          <a:bodyPr wrap="none">
            <a:spAutoFit/>
          </a:bodyPr>
          <a:lstStyle/>
          <a:p>
            <a:r>
              <a:rPr lang="tr-TR" sz="2000" dirty="0" smtClean="0">
                <a:solidFill>
                  <a:schemeClr val="accent1"/>
                </a:solidFill>
                <a:latin typeface="Palatino Linotype" pitchFamily="18" charset="0"/>
              </a:rPr>
              <a:t>Ağ </a:t>
            </a:r>
            <a:r>
              <a:rPr lang="tr-TR" sz="2000" dirty="0">
                <a:solidFill>
                  <a:schemeClr val="accent1"/>
                </a:solidFill>
                <a:latin typeface="Palatino Linotype" pitchFamily="18" charset="0"/>
              </a:rPr>
              <a:t>Kartları</a:t>
            </a:r>
          </a:p>
        </p:txBody>
      </p:sp>
      <p:sp>
        <p:nvSpPr>
          <p:cNvPr id="11" name="Dikdörtgen 10"/>
          <p:cNvSpPr/>
          <p:nvPr/>
        </p:nvSpPr>
        <p:spPr>
          <a:xfrm>
            <a:off x="104586" y="5507940"/>
            <a:ext cx="2483372" cy="400110"/>
          </a:xfrm>
          <a:prstGeom prst="rect">
            <a:avLst/>
          </a:prstGeom>
        </p:spPr>
        <p:txBody>
          <a:bodyPr wrap="none">
            <a:spAutoFit/>
          </a:bodyPr>
          <a:lstStyle/>
          <a:p>
            <a:r>
              <a:rPr lang="tr-TR" sz="2000" dirty="0" err="1">
                <a:solidFill>
                  <a:schemeClr val="accent1"/>
                </a:solidFill>
                <a:latin typeface="Palatino Linotype" pitchFamily="18" charset="0"/>
              </a:rPr>
              <a:t>Fax</a:t>
            </a:r>
            <a:r>
              <a:rPr lang="tr-TR" sz="2000" dirty="0">
                <a:solidFill>
                  <a:schemeClr val="accent1"/>
                </a:solidFill>
                <a:latin typeface="Palatino Linotype" pitchFamily="18" charset="0"/>
              </a:rPr>
              <a:t> Modem Kartları</a:t>
            </a:r>
          </a:p>
        </p:txBody>
      </p:sp>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59" y="3962885"/>
            <a:ext cx="1882865" cy="1410331"/>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19" y="4004285"/>
            <a:ext cx="2057137" cy="1368931"/>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0548" y="3962885"/>
            <a:ext cx="1565468" cy="1410331"/>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9861" y="3962885"/>
            <a:ext cx="1410331" cy="1410331"/>
          </a:xfrm>
          <a:prstGeom prst="rect">
            <a:avLst/>
          </a:prstGeom>
        </p:spPr>
      </p:pic>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2119" y="5589240"/>
            <a:ext cx="1872279" cy="1177617"/>
          </a:xfrm>
          <a:prstGeom prst="rect">
            <a:avLst/>
          </a:prstGeom>
        </p:spPr>
      </p:pic>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152" y="1364282"/>
            <a:ext cx="1315789" cy="178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6991" y="1315163"/>
            <a:ext cx="1402948" cy="160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43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88640"/>
            <a:ext cx="1944216" cy="418058"/>
          </a:xfrm>
        </p:spPr>
        <p:txBody>
          <a:bodyPr>
            <a:noAutofit/>
          </a:bodyPr>
          <a:lstStyle/>
          <a:p>
            <a:pPr algn="just"/>
            <a:r>
              <a:rPr lang="tr-TR" sz="2400" b="1" dirty="0" smtClean="0">
                <a:solidFill>
                  <a:schemeClr val="tx2"/>
                </a:solidFill>
                <a:latin typeface="Palatino Linotype" pitchFamily="18" charset="0"/>
              </a:rPr>
              <a:t>YAZILIM</a:t>
            </a:r>
            <a:endParaRPr lang="tr-TR" sz="2800" b="1" dirty="0">
              <a:solidFill>
                <a:schemeClr val="tx2"/>
              </a:solidFill>
              <a:latin typeface="Palatino Linotype" pitchFamily="18" charset="0"/>
            </a:endParaRPr>
          </a:p>
        </p:txBody>
      </p:sp>
      <p:sp>
        <p:nvSpPr>
          <p:cNvPr id="7" name="Dikdörtgen 6"/>
          <p:cNvSpPr/>
          <p:nvPr/>
        </p:nvSpPr>
        <p:spPr>
          <a:xfrm>
            <a:off x="39388" y="838453"/>
            <a:ext cx="8781083" cy="923330"/>
          </a:xfrm>
          <a:prstGeom prst="rect">
            <a:avLst/>
          </a:prstGeom>
        </p:spPr>
        <p:txBody>
          <a:bodyPr wrap="square">
            <a:spAutoFit/>
          </a:bodyPr>
          <a:lstStyle/>
          <a:p>
            <a:pPr algn="just"/>
            <a:r>
              <a:rPr lang="tr-TR" dirty="0">
                <a:latin typeface="Palatino Linotype" pitchFamily="18" charset="0"/>
              </a:rPr>
              <a:t>Bilgisayar donanımının hangi veri üzerinde, hangi işlemi, ne zaman ve nasıl </a:t>
            </a:r>
            <a:r>
              <a:rPr lang="tr-TR" dirty="0" smtClean="0">
                <a:latin typeface="Palatino Linotype" pitchFamily="18" charset="0"/>
              </a:rPr>
              <a:t>yapacağını belirten </a:t>
            </a:r>
            <a:r>
              <a:rPr lang="tr-TR" b="1" dirty="0">
                <a:latin typeface="Palatino Linotype" pitchFamily="18" charset="0"/>
              </a:rPr>
              <a:t>komut grupları</a:t>
            </a:r>
            <a:r>
              <a:rPr lang="tr-TR" dirty="0">
                <a:latin typeface="Palatino Linotype" pitchFamily="18" charset="0"/>
              </a:rPr>
              <a:t>nın (program) bütününe </a:t>
            </a:r>
            <a:r>
              <a:rPr lang="tr-TR" b="1" dirty="0">
                <a:latin typeface="Palatino Linotype" pitchFamily="18" charset="0"/>
              </a:rPr>
              <a:t>yazılım </a:t>
            </a:r>
            <a:r>
              <a:rPr lang="tr-TR" dirty="0">
                <a:latin typeface="Palatino Linotype" pitchFamily="18" charset="0"/>
              </a:rPr>
              <a:t>(software) denir.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45" y="2060848"/>
            <a:ext cx="6852215" cy="3816424"/>
          </a:xfrm>
          <a:prstGeom prst="rect">
            <a:avLst/>
          </a:prstGeom>
        </p:spPr>
      </p:pic>
    </p:spTree>
    <p:extLst>
      <p:ext uri="{BB962C8B-B14F-4D97-AF65-F5344CB8AC3E}">
        <p14:creationId xmlns:p14="http://schemas.microsoft.com/office/powerpoint/2010/main" val="2903976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2048"/>
            <a:ext cx="2458616" cy="588640"/>
          </a:xfrm>
        </p:spPr>
        <p:txBody>
          <a:bodyPr>
            <a:normAutofit/>
          </a:bodyPr>
          <a:lstStyle/>
          <a:p>
            <a:pPr algn="just"/>
            <a:r>
              <a:rPr lang="tr-TR" sz="2400" b="1" dirty="0" smtClean="0">
                <a:solidFill>
                  <a:schemeClr val="tx2"/>
                </a:solidFill>
                <a:latin typeface="Palatino Linotype" pitchFamily="18" charset="0"/>
              </a:rPr>
              <a:t>İşletim</a:t>
            </a:r>
            <a:r>
              <a:rPr lang="tr-TR" sz="2400" b="1" dirty="0" smtClean="0">
                <a:latin typeface="Palatino Linotype" pitchFamily="18" charset="0"/>
              </a:rPr>
              <a:t> </a:t>
            </a:r>
            <a:r>
              <a:rPr lang="tr-TR" sz="2400" b="1" dirty="0">
                <a:solidFill>
                  <a:schemeClr val="tx2"/>
                </a:solidFill>
                <a:latin typeface="Palatino Linotype" pitchFamily="18" charset="0"/>
              </a:rPr>
              <a:t>Sistemi</a:t>
            </a:r>
          </a:p>
        </p:txBody>
      </p:sp>
      <p:sp>
        <p:nvSpPr>
          <p:cNvPr id="3" name="İçerik Yer Tutucusu 2"/>
          <p:cNvSpPr>
            <a:spLocks noGrp="1"/>
          </p:cNvSpPr>
          <p:nvPr>
            <p:ph idx="1"/>
          </p:nvPr>
        </p:nvSpPr>
        <p:spPr>
          <a:xfrm>
            <a:off x="6896" y="548680"/>
            <a:ext cx="9137104" cy="6309320"/>
          </a:xfrm>
        </p:spPr>
        <p:txBody>
          <a:bodyPr>
            <a:noAutofit/>
          </a:bodyPr>
          <a:lstStyle/>
          <a:p>
            <a:pPr marL="0" indent="0" algn="just">
              <a:buNone/>
            </a:pPr>
            <a:r>
              <a:rPr lang="tr-TR" sz="1700" dirty="0" smtClean="0">
                <a:latin typeface="Palatino Linotype" pitchFamily="18" charset="0"/>
              </a:rPr>
              <a:t>Bilgisayarı denetleyen ve işleten bir dizi komut listesidir. işletim sistemleri değişik özelliklerdeki donanımları kontrol etme yeteneklerine sahiptirler. Bu yetenekler aynı zamanda sistemin genel olarak performansını da etkiler. Günümüzde kişisel bilgisayarlarda çoğunlukla kullanılan işletim sistemi En yaygın olarak kullanılan işletim sistemleri iki ana grupta toplanabilir: Microsoft Windows grubu ve UNIX benzeri işletim sistemlerini içeren grup (bu grup içinde pek çok Unix versiyonu, Linux ve Mac OS sayılabilir).</a:t>
            </a:r>
          </a:p>
          <a:p>
            <a:pPr marL="0" indent="0" algn="just">
              <a:buNone/>
            </a:pPr>
            <a:endParaRPr lang="tr-TR" sz="1700" dirty="0">
              <a:latin typeface="Palatino Linotype" pitchFamily="18" charset="0"/>
            </a:endParaRPr>
          </a:p>
        </p:txBody>
      </p:sp>
      <p:sp>
        <p:nvSpPr>
          <p:cNvPr id="4" name="Dikdörtgen 3"/>
          <p:cNvSpPr/>
          <p:nvPr/>
        </p:nvSpPr>
        <p:spPr>
          <a:xfrm>
            <a:off x="28672" y="2132856"/>
            <a:ext cx="6847584" cy="4801314"/>
          </a:xfrm>
          <a:prstGeom prst="rect">
            <a:avLst/>
          </a:prstGeom>
        </p:spPr>
        <p:txBody>
          <a:bodyPr wrap="square">
            <a:spAutoFit/>
          </a:bodyPr>
          <a:lstStyle/>
          <a:p>
            <a:pPr algn="just"/>
            <a:r>
              <a:rPr lang="tr-TR" b="1" dirty="0"/>
              <a:t>Unix Tabanlı İşletim </a:t>
            </a:r>
            <a:r>
              <a:rPr lang="tr-TR" b="1" dirty="0" smtClean="0"/>
              <a:t>Sistemlerine Örnekler</a:t>
            </a:r>
            <a:endParaRPr lang="tr-TR" b="1" dirty="0"/>
          </a:p>
          <a:p>
            <a:pPr algn="just"/>
            <a:r>
              <a:rPr lang="tr-TR" dirty="0" smtClean="0"/>
              <a:t>GNU/Linux</a:t>
            </a:r>
          </a:p>
          <a:p>
            <a:pPr algn="just"/>
            <a:r>
              <a:rPr lang="tr-TR" dirty="0" smtClean="0"/>
              <a:t>Mac </a:t>
            </a:r>
            <a:r>
              <a:rPr lang="tr-TR" dirty="0"/>
              <a:t>OS </a:t>
            </a:r>
            <a:r>
              <a:rPr lang="tr-TR" dirty="0" smtClean="0"/>
              <a:t>X</a:t>
            </a:r>
          </a:p>
          <a:p>
            <a:pPr algn="just"/>
            <a:r>
              <a:rPr lang="tr-TR" dirty="0" err="1" smtClean="0"/>
              <a:t>Solaris</a:t>
            </a:r>
            <a:endParaRPr lang="tr-TR" dirty="0" smtClean="0"/>
          </a:p>
          <a:p>
            <a:pPr algn="just"/>
            <a:r>
              <a:rPr lang="tr-TR" dirty="0" err="1" smtClean="0"/>
              <a:t>OpenSolaris</a:t>
            </a:r>
            <a:endParaRPr lang="tr-TR" dirty="0" smtClean="0"/>
          </a:p>
          <a:p>
            <a:pPr algn="just"/>
            <a:r>
              <a:rPr lang="tr-TR" dirty="0" smtClean="0"/>
              <a:t>BSD </a:t>
            </a:r>
            <a:r>
              <a:rPr lang="tr-TR" dirty="0"/>
              <a:t>Unix Türevleri</a:t>
            </a:r>
          </a:p>
          <a:p>
            <a:pPr algn="just"/>
            <a:r>
              <a:rPr lang="tr-TR" dirty="0" err="1" smtClean="0"/>
              <a:t>FreeBSD</a:t>
            </a:r>
            <a:endParaRPr lang="tr-TR" dirty="0"/>
          </a:p>
          <a:p>
            <a:pPr algn="just"/>
            <a:r>
              <a:rPr lang="tr-TR" dirty="0" err="1" smtClean="0"/>
              <a:t>DesktopBSD</a:t>
            </a:r>
            <a:r>
              <a:rPr lang="tr-TR" dirty="0" smtClean="0"/>
              <a:t> </a:t>
            </a:r>
            <a:r>
              <a:rPr lang="tr-TR" dirty="0"/>
              <a:t>Masaüstü kullanımı için </a:t>
            </a:r>
            <a:r>
              <a:rPr lang="tr-TR" dirty="0" err="1"/>
              <a:t>FreeBSD</a:t>
            </a:r>
            <a:r>
              <a:rPr lang="tr-TR" dirty="0"/>
              <a:t> dağıtımı</a:t>
            </a:r>
          </a:p>
          <a:p>
            <a:pPr algn="just"/>
            <a:r>
              <a:rPr lang="tr-TR" dirty="0" smtClean="0"/>
              <a:t>PC-BSD </a:t>
            </a:r>
            <a:r>
              <a:rPr lang="tr-TR" dirty="0"/>
              <a:t>Masaüstü kullanımı için </a:t>
            </a:r>
            <a:r>
              <a:rPr lang="tr-TR" dirty="0" err="1"/>
              <a:t>FreeBSD</a:t>
            </a:r>
            <a:r>
              <a:rPr lang="tr-TR" dirty="0"/>
              <a:t> dağıtımı</a:t>
            </a:r>
          </a:p>
          <a:p>
            <a:pPr algn="just"/>
            <a:r>
              <a:rPr lang="tr-TR" dirty="0" err="1" smtClean="0"/>
              <a:t>DragonFly</a:t>
            </a:r>
            <a:r>
              <a:rPr lang="tr-TR" dirty="0" smtClean="0"/>
              <a:t> </a:t>
            </a:r>
            <a:r>
              <a:rPr lang="tr-TR" dirty="0"/>
              <a:t>BSD Masaüstü kullanımı için </a:t>
            </a:r>
            <a:r>
              <a:rPr lang="tr-TR" dirty="0" err="1"/>
              <a:t>FreeBSD</a:t>
            </a:r>
            <a:r>
              <a:rPr lang="tr-TR" dirty="0"/>
              <a:t> dağıtımı</a:t>
            </a:r>
          </a:p>
          <a:p>
            <a:pPr algn="just"/>
            <a:r>
              <a:rPr lang="tr-TR" dirty="0" err="1" smtClean="0"/>
              <a:t>NetBSD</a:t>
            </a:r>
            <a:endParaRPr lang="tr-TR" dirty="0"/>
          </a:p>
          <a:p>
            <a:pPr algn="just"/>
            <a:r>
              <a:rPr lang="tr-TR" dirty="0" err="1" smtClean="0"/>
              <a:t>OpenBSD</a:t>
            </a:r>
            <a:r>
              <a:rPr lang="tr-TR" dirty="0" smtClean="0"/>
              <a:t> </a:t>
            </a:r>
            <a:r>
              <a:rPr lang="tr-TR" dirty="0" err="1"/>
              <a:t>NetBSD'den</a:t>
            </a:r>
            <a:r>
              <a:rPr lang="tr-TR" dirty="0"/>
              <a:t> ayrılmış ve güvenlik odaklı bir BSD türevi</a:t>
            </a:r>
          </a:p>
          <a:p>
            <a:pPr algn="just"/>
            <a:r>
              <a:rPr lang="tr-TR" dirty="0" smtClean="0"/>
              <a:t>HP-UX</a:t>
            </a:r>
            <a:endParaRPr lang="tr-TR" dirty="0"/>
          </a:p>
          <a:p>
            <a:pPr algn="just"/>
            <a:r>
              <a:rPr lang="tr-TR" dirty="0" smtClean="0"/>
              <a:t>AIX</a:t>
            </a:r>
            <a:endParaRPr lang="tr-TR" dirty="0"/>
          </a:p>
          <a:p>
            <a:pPr algn="just"/>
            <a:r>
              <a:rPr lang="tr-TR" dirty="0" smtClean="0"/>
              <a:t>Plan </a:t>
            </a:r>
            <a:r>
              <a:rPr lang="tr-TR" dirty="0"/>
              <a:t>9</a:t>
            </a:r>
          </a:p>
          <a:p>
            <a:pPr algn="just"/>
            <a:r>
              <a:rPr lang="tr-TR" dirty="0" err="1" smtClean="0"/>
              <a:t>Inferno</a:t>
            </a:r>
            <a:r>
              <a:rPr lang="tr-TR" dirty="0" smtClean="0"/>
              <a:t> </a:t>
            </a:r>
            <a:r>
              <a:rPr lang="tr-TR" dirty="0"/>
              <a:t>(işletim sistemi)</a:t>
            </a:r>
          </a:p>
          <a:p>
            <a:pPr algn="just"/>
            <a:r>
              <a:rPr lang="tr-TR" dirty="0" smtClean="0"/>
              <a:t>GNU </a:t>
            </a:r>
            <a:r>
              <a:rPr lang="tr-TR" dirty="0" err="1"/>
              <a:t>Hurd</a:t>
            </a:r>
            <a:endParaRPr lang="tr-TR" dirty="0"/>
          </a:p>
        </p:txBody>
      </p:sp>
    </p:spTree>
    <p:extLst>
      <p:ext uri="{BB962C8B-B14F-4D97-AF65-F5344CB8AC3E}">
        <p14:creationId xmlns:p14="http://schemas.microsoft.com/office/powerpoint/2010/main" val="1830418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954" y="116632"/>
            <a:ext cx="5547157" cy="6740307"/>
          </a:xfrm>
          <a:prstGeom prst="rect">
            <a:avLst/>
          </a:prstGeom>
        </p:spPr>
        <p:txBody>
          <a:bodyPr wrap="square">
            <a:spAutoFit/>
          </a:bodyPr>
          <a:lstStyle/>
          <a:p>
            <a:r>
              <a:rPr lang="tr-TR" sz="2000" b="1" dirty="0">
                <a:solidFill>
                  <a:schemeClr val="tx2"/>
                </a:solidFill>
                <a:latin typeface="Palatino Linotype" pitchFamily="18" charset="0"/>
              </a:rPr>
              <a:t>Microsoft Windows Sürümleri </a:t>
            </a:r>
            <a:endParaRPr lang="tr-TR" sz="2000" b="1" dirty="0" smtClean="0">
              <a:solidFill>
                <a:schemeClr val="tx2"/>
              </a:solidFill>
              <a:latin typeface="Palatino Linotype" pitchFamily="18" charset="0"/>
            </a:endParaRPr>
          </a:p>
          <a:p>
            <a:endParaRPr lang="tr-TR" b="1" dirty="0" smtClean="0">
              <a:latin typeface="Palatino Linotype" pitchFamily="18" charset="0"/>
            </a:endParaRPr>
          </a:p>
          <a:p>
            <a:r>
              <a:rPr lang="tr-TR" dirty="0" smtClean="0">
                <a:latin typeface="Palatino Linotype" pitchFamily="18" charset="0"/>
              </a:rPr>
              <a:t>1985</a:t>
            </a:r>
            <a:r>
              <a:rPr lang="tr-TR" dirty="0">
                <a:latin typeface="Palatino Linotype" pitchFamily="18" charset="0"/>
              </a:rPr>
              <a:t>: Windows 1.0 </a:t>
            </a:r>
          </a:p>
          <a:p>
            <a:r>
              <a:rPr lang="tr-TR" dirty="0">
                <a:latin typeface="Palatino Linotype" pitchFamily="18" charset="0"/>
              </a:rPr>
              <a:t>1987: Windows 2.0 </a:t>
            </a:r>
          </a:p>
          <a:p>
            <a:r>
              <a:rPr lang="tr-TR" dirty="0">
                <a:latin typeface="Palatino Linotype" pitchFamily="18" charset="0"/>
              </a:rPr>
              <a:t>1990: Windows 3.0 </a:t>
            </a:r>
          </a:p>
          <a:p>
            <a:r>
              <a:rPr lang="en-US" dirty="0">
                <a:latin typeface="Palatino Linotype" pitchFamily="18" charset="0"/>
              </a:rPr>
              <a:t>1993: Windows for Workgroups 3.11 </a:t>
            </a:r>
            <a:endParaRPr lang="tr-TR" dirty="0">
              <a:latin typeface="Palatino Linotype" pitchFamily="18" charset="0"/>
            </a:endParaRPr>
          </a:p>
          <a:p>
            <a:r>
              <a:rPr lang="tr-TR" dirty="0">
                <a:latin typeface="Palatino Linotype" pitchFamily="18" charset="0"/>
              </a:rPr>
              <a:t>1993: Windows NT 3.1 </a:t>
            </a:r>
          </a:p>
          <a:p>
            <a:r>
              <a:rPr lang="en-US" dirty="0">
                <a:latin typeface="Palatino Linotype" pitchFamily="18" charset="0"/>
              </a:rPr>
              <a:t>1993: Windows NT Workstation 3.5 </a:t>
            </a:r>
            <a:endParaRPr lang="tr-TR" dirty="0">
              <a:latin typeface="Palatino Linotype" pitchFamily="18" charset="0"/>
            </a:endParaRPr>
          </a:p>
          <a:p>
            <a:r>
              <a:rPr lang="tr-TR" dirty="0">
                <a:latin typeface="Palatino Linotype" pitchFamily="18" charset="0"/>
              </a:rPr>
              <a:t>1995: Windows 95 </a:t>
            </a:r>
          </a:p>
          <a:p>
            <a:r>
              <a:rPr lang="en-US" dirty="0">
                <a:latin typeface="Palatino Linotype" pitchFamily="18" charset="0"/>
              </a:rPr>
              <a:t>1996: Windows NT Workstation 4.0 </a:t>
            </a:r>
            <a:endParaRPr lang="tr-TR" dirty="0">
              <a:latin typeface="Palatino Linotype" pitchFamily="18" charset="0"/>
            </a:endParaRPr>
          </a:p>
          <a:p>
            <a:r>
              <a:rPr lang="tr-TR" dirty="0">
                <a:latin typeface="Palatino Linotype" pitchFamily="18" charset="0"/>
              </a:rPr>
              <a:t>1998: Windows 98 </a:t>
            </a:r>
          </a:p>
          <a:p>
            <a:r>
              <a:rPr lang="en-US" dirty="0">
                <a:latin typeface="Palatino Linotype" pitchFamily="18" charset="0"/>
              </a:rPr>
              <a:t>1999: Windows 98 Second Edition </a:t>
            </a:r>
            <a:endParaRPr lang="tr-TR" dirty="0">
              <a:latin typeface="Palatino Linotype" pitchFamily="18" charset="0"/>
            </a:endParaRPr>
          </a:p>
          <a:p>
            <a:r>
              <a:rPr lang="en-US" dirty="0">
                <a:latin typeface="Palatino Linotype" pitchFamily="18" charset="0"/>
              </a:rPr>
              <a:t>2000: Windows Millennium Edition (Windows Me) </a:t>
            </a:r>
            <a:endParaRPr lang="tr-TR" dirty="0">
              <a:latin typeface="Palatino Linotype" pitchFamily="18" charset="0"/>
            </a:endParaRPr>
          </a:p>
          <a:p>
            <a:r>
              <a:rPr lang="tr-TR" dirty="0">
                <a:latin typeface="Palatino Linotype" pitchFamily="18" charset="0"/>
              </a:rPr>
              <a:t>2000: Windows 2000 Professional </a:t>
            </a:r>
          </a:p>
          <a:p>
            <a:r>
              <a:rPr lang="tr-TR" dirty="0">
                <a:latin typeface="Palatino Linotype" pitchFamily="18" charset="0"/>
              </a:rPr>
              <a:t>2001: Windows XP </a:t>
            </a:r>
          </a:p>
          <a:p>
            <a:r>
              <a:rPr lang="tr-TR" dirty="0">
                <a:latin typeface="Palatino Linotype" pitchFamily="18" charset="0"/>
              </a:rPr>
              <a:t>2001: Windows XP Professional </a:t>
            </a:r>
          </a:p>
          <a:p>
            <a:r>
              <a:rPr lang="en-US" dirty="0">
                <a:latin typeface="Palatino Linotype" pitchFamily="18" charset="0"/>
              </a:rPr>
              <a:t>2001: Windows XP Home Edition </a:t>
            </a:r>
            <a:endParaRPr lang="tr-TR" dirty="0" smtClean="0">
              <a:latin typeface="Palatino Linotype" pitchFamily="18" charset="0"/>
            </a:endParaRPr>
          </a:p>
          <a:p>
            <a:r>
              <a:rPr lang="tr-TR" dirty="0" smtClean="0">
                <a:latin typeface="Palatino Linotype" pitchFamily="18" charset="0"/>
              </a:rPr>
              <a:t>Windows </a:t>
            </a:r>
            <a:r>
              <a:rPr lang="tr-TR" dirty="0">
                <a:latin typeface="Palatino Linotype" pitchFamily="18" charset="0"/>
              </a:rPr>
              <a:t>Server 2003</a:t>
            </a:r>
          </a:p>
          <a:p>
            <a:r>
              <a:rPr lang="tr-TR" dirty="0" smtClean="0">
                <a:latin typeface="Palatino Linotype" pitchFamily="18" charset="0"/>
              </a:rPr>
              <a:t>Windows </a:t>
            </a:r>
            <a:r>
              <a:rPr lang="tr-TR" dirty="0">
                <a:latin typeface="Palatino Linotype" pitchFamily="18" charset="0"/>
              </a:rPr>
              <a:t>FLP</a:t>
            </a:r>
          </a:p>
          <a:p>
            <a:r>
              <a:rPr lang="tr-TR" dirty="0" smtClean="0">
                <a:latin typeface="Palatino Linotype" pitchFamily="18" charset="0"/>
              </a:rPr>
              <a:t>Windows </a:t>
            </a:r>
            <a:r>
              <a:rPr lang="tr-TR" dirty="0">
                <a:latin typeface="Palatino Linotype" pitchFamily="18" charset="0"/>
              </a:rPr>
              <a:t>Vista</a:t>
            </a:r>
          </a:p>
          <a:p>
            <a:r>
              <a:rPr lang="tr-TR" dirty="0" smtClean="0">
                <a:latin typeface="Palatino Linotype" pitchFamily="18" charset="0"/>
              </a:rPr>
              <a:t>Windows </a:t>
            </a:r>
            <a:r>
              <a:rPr lang="tr-TR" dirty="0">
                <a:latin typeface="Palatino Linotype" pitchFamily="18" charset="0"/>
              </a:rPr>
              <a:t>Vista Plus!</a:t>
            </a:r>
          </a:p>
          <a:p>
            <a:r>
              <a:rPr lang="tr-TR" dirty="0" smtClean="0">
                <a:latin typeface="Palatino Linotype" pitchFamily="18" charset="0"/>
              </a:rPr>
              <a:t>Windows </a:t>
            </a:r>
            <a:r>
              <a:rPr lang="tr-TR" dirty="0">
                <a:latin typeface="Palatino Linotype" pitchFamily="18" charset="0"/>
              </a:rPr>
              <a:t>Server </a:t>
            </a:r>
            <a:r>
              <a:rPr lang="tr-TR" dirty="0" err="1">
                <a:latin typeface="Palatino Linotype" pitchFamily="18" charset="0"/>
              </a:rPr>
              <a:t>Longhorn</a:t>
            </a:r>
            <a:endParaRPr lang="tr-TR" dirty="0">
              <a:latin typeface="Palatino Linotype" pitchFamily="18" charset="0"/>
            </a:endParaRPr>
          </a:p>
          <a:p>
            <a:r>
              <a:rPr lang="tr-TR" dirty="0" smtClean="0">
                <a:latin typeface="Palatino Linotype" pitchFamily="18" charset="0"/>
              </a:rPr>
              <a:t>Windows 7</a:t>
            </a:r>
          </a:p>
          <a:p>
            <a:r>
              <a:rPr lang="tr-TR" dirty="0" smtClean="0">
                <a:latin typeface="Palatino Linotype" pitchFamily="18" charset="0"/>
              </a:rPr>
              <a:t>Windows 8</a:t>
            </a:r>
            <a:endParaRPr lang="tr-TR" dirty="0">
              <a:latin typeface="Palatino Linotype"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515" y="1653625"/>
            <a:ext cx="2257983" cy="146979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5127457"/>
            <a:ext cx="2023751" cy="1517714"/>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783" y="5127458"/>
            <a:ext cx="1936689" cy="1546386"/>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643" y="116633"/>
            <a:ext cx="2018821" cy="1512167"/>
          </a:xfrm>
          <a:prstGeom prst="rect">
            <a:avLst/>
          </a:prstGeom>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182" y="72008"/>
            <a:ext cx="2078398" cy="1556792"/>
          </a:xfrm>
          <a:prstGeom prst="rect">
            <a:avLst/>
          </a:prstGeom>
        </p:spPr>
      </p:pic>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3323" y="1653625"/>
            <a:ext cx="2103060" cy="1469797"/>
          </a:xfrm>
          <a:prstGeom prst="rect">
            <a:avLst/>
          </a:prstGeom>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7418" y="3267438"/>
            <a:ext cx="1454782" cy="1745738"/>
          </a:xfrm>
          <a:prstGeom prst="rect">
            <a:avLst/>
          </a:prstGeom>
        </p:spPr>
      </p:pic>
      <p:pic>
        <p:nvPicPr>
          <p:cNvPr id="14" name="Resi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0445" y="3267438"/>
            <a:ext cx="2138381" cy="1601722"/>
          </a:xfrm>
          <a:prstGeom prst="rect">
            <a:avLst/>
          </a:prstGeom>
        </p:spPr>
      </p:pic>
    </p:spTree>
    <p:extLst>
      <p:ext uri="{BB962C8B-B14F-4D97-AF65-F5344CB8AC3E}">
        <p14:creationId xmlns:p14="http://schemas.microsoft.com/office/powerpoint/2010/main" val="3396123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274" y="116632"/>
            <a:ext cx="8999222" cy="2954655"/>
          </a:xfrm>
          <a:prstGeom prst="rect">
            <a:avLst/>
          </a:prstGeom>
        </p:spPr>
        <p:txBody>
          <a:bodyPr wrap="square">
            <a:spAutoFit/>
          </a:bodyPr>
          <a:lstStyle/>
          <a:p>
            <a:pPr algn="just"/>
            <a:r>
              <a:rPr lang="tr-TR" sz="2400" b="1" dirty="0">
                <a:solidFill>
                  <a:schemeClr val="tx2"/>
                </a:solidFill>
                <a:latin typeface="Palatino Linotype" pitchFamily="18" charset="0"/>
              </a:rPr>
              <a:t>Uygulama Yazılımları</a:t>
            </a:r>
          </a:p>
          <a:p>
            <a:pPr algn="just"/>
            <a:r>
              <a:rPr lang="tr-TR" dirty="0" smtClean="0">
                <a:latin typeface="Palatino Linotype" pitchFamily="18" charset="0"/>
              </a:rPr>
              <a:t>Programlama </a:t>
            </a:r>
            <a:r>
              <a:rPr lang="tr-TR" dirty="0">
                <a:latin typeface="Palatino Linotype" pitchFamily="18" charset="0"/>
              </a:rPr>
              <a:t>dilleriyle yazılan kullanıcıya yönelik yazılımlardır. </a:t>
            </a:r>
            <a:r>
              <a:rPr lang="tr-TR" dirty="0" smtClean="0">
                <a:latin typeface="Palatino Linotype" pitchFamily="18" charset="0"/>
              </a:rPr>
              <a:t>Kullanıcıların belli başlı bazı işlemleri yapmalarına imkan verirler. Uygulama yazılımlarının geliştirilmesi </a:t>
            </a:r>
            <a:r>
              <a:rPr lang="tr-TR" dirty="0">
                <a:latin typeface="Palatino Linotype" pitchFamily="18" charset="0"/>
              </a:rPr>
              <a:t>için programlama dilleri ve diğer </a:t>
            </a:r>
            <a:r>
              <a:rPr lang="tr-TR" dirty="0" smtClean="0">
                <a:latin typeface="Palatino Linotype" pitchFamily="18" charset="0"/>
              </a:rPr>
              <a:t>bazı uygulama </a:t>
            </a:r>
            <a:r>
              <a:rPr lang="tr-TR" dirty="0">
                <a:latin typeface="Palatino Linotype" pitchFamily="18" charset="0"/>
              </a:rPr>
              <a:t>geliştirme araçları kullanılır. </a:t>
            </a:r>
            <a:r>
              <a:rPr lang="tr-TR" dirty="0" smtClean="0">
                <a:latin typeface="Palatino Linotype" pitchFamily="18" charset="0"/>
              </a:rPr>
              <a:t>Uygulama yazılımları </a:t>
            </a:r>
            <a:r>
              <a:rPr lang="tr-TR" dirty="0">
                <a:latin typeface="Palatino Linotype" pitchFamily="18" charset="0"/>
              </a:rPr>
              <a:t>genellikle belli bir işletim sistemi </a:t>
            </a:r>
            <a:r>
              <a:rPr lang="tr-TR" dirty="0" smtClean="0">
                <a:latin typeface="Palatino Linotype" pitchFamily="18" charset="0"/>
              </a:rPr>
              <a:t>altında çalıştırılmak </a:t>
            </a:r>
            <a:r>
              <a:rPr lang="tr-TR" dirty="0">
                <a:latin typeface="Palatino Linotype" pitchFamily="18" charset="0"/>
              </a:rPr>
              <a:t>üzere hazırlanır. Örneğin, Macintosh </a:t>
            </a:r>
            <a:r>
              <a:rPr lang="tr-TR" dirty="0" smtClean="0">
                <a:latin typeface="Palatino Linotype" pitchFamily="18" charset="0"/>
              </a:rPr>
              <a:t>işletim sistemi </a:t>
            </a:r>
            <a:r>
              <a:rPr lang="tr-TR" dirty="0">
                <a:latin typeface="Palatino Linotype" pitchFamily="18" charset="0"/>
              </a:rPr>
              <a:t>altında çalıştırılmak üzere hazırlanan bir </a:t>
            </a:r>
            <a:r>
              <a:rPr lang="tr-TR" dirty="0" smtClean="0">
                <a:latin typeface="Palatino Linotype" pitchFamily="18" charset="0"/>
              </a:rPr>
              <a:t>kelime işlem </a:t>
            </a:r>
            <a:r>
              <a:rPr lang="tr-TR" dirty="0">
                <a:latin typeface="Palatino Linotype" pitchFamily="18" charset="0"/>
              </a:rPr>
              <a:t>programı DOS veya WINDOWS işletim </a:t>
            </a:r>
            <a:r>
              <a:rPr lang="tr-TR" dirty="0" smtClean="0">
                <a:latin typeface="Palatino Linotype" pitchFamily="18" charset="0"/>
              </a:rPr>
              <a:t>sistemini kullanan </a:t>
            </a:r>
            <a:r>
              <a:rPr lang="tr-TR" dirty="0">
                <a:latin typeface="Palatino Linotype" pitchFamily="18" charset="0"/>
              </a:rPr>
              <a:t>kişisel bilgisayar(PC-</a:t>
            </a:r>
            <a:r>
              <a:rPr lang="tr-TR" dirty="0" err="1">
                <a:latin typeface="Palatino Linotype" pitchFamily="18" charset="0"/>
              </a:rPr>
              <a:t>Personal</a:t>
            </a:r>
            <a:r>
              <a:rPr lang="tr-TR" dirty="0">
                <a:latin typeface="Palatino Linotype" pitchFamily="18" charset="0"/>
              </a:rPr>
              <a:t> </a:t>
            </a:r>
            <a:r>
              <a:rPr lang="tr-TR" dirty="0" err="1" smtClean="0">
                <a:latin typeface="Palatino Linotype" pitchFamily="18" charset="0"/>
              </a:rPr>
              <a:t>Computer</a:t>
            </a:r>
            <a:r>
              <a:rPr lang="tr-TR" dirty="0" smtClean="0">
                <a:latin typeface="Palatino Linotype" pitchFamily="18" charset="0"/>
              </a:rPr>
              <a:t>)</a:t>
            </a:r>
            <a:r>
              <a:rPr lang="tr-TR" dirty="0" err="1" smtClean="0">
                <a:latin typeface="Palatino Linotype" pitchFamily="18" charset="0"/>
              </a:rPr>
              <a:t>larda</a:t>
            </a:r>
            <a:r>
              <a:rPr lang="tr-TR" dirty="0" smtClean="0">
                <a:latin typeface="Palatino Linotype" pitchFamily="18" charset="0"/>
              </a:rPr>
              <a:t> çalışmayacaktır</a:t>
            </a:r>
            <a:r>
              <a:rPr lang="tr-TR" dirty="0">
                <a:latin typeface="Palatino Linotype" pitchFamily="18" charset="0"/>
              </a:rPr>
              <a:t>. Bununla birlikte, çoğu </a:t>
            </a:r>
            <a:r>
              <a:rPr lang="tr-TR" dirty="0" smtClean="0">
                <a:latin typeface="Palatino Linotype" pitchFamily="18" charset="0"/>
              </a:rPr>
              <a:t>durumlarda ticari </a:t>
            </a:r>
            <a:r>
              <a:rPr lang="tr-TR" dirty="0">
                <a:latin typeface="Palatino Linotype" pitchFamily="18" charset="0"/>
              </a:rPr>
              <a:t>uygulamalar; diğer bir çok işletim sistemi </a:t>
            </a:r>
            <a:r>
              <a:rPr lang="tr-TR" dirty="0" smtClean="0">
                <a:latin typeface="Palatino Linotype" pitchFamily="18" charset="0"/>
              </a:rPr>
              <a:t>altında da </a:t>
            </a:r>
            <a:r>
              <a:rPr lang="tr-TR" dirty="0">
                <a:latin typeface="Palatino Linotype" pitchFamily="18" charset="0"/>
              </a:rPr>
              <a:t>çalışabilecek şekilde hazırlanmaktadır.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0968"/>
            <a:ext cx="38884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45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468" y="188640"/>
            <a:ext cx="4824572" cy="490066"/>
          </a:xfrm>
        </p:spPr>
        <p:txBody>
          <a:bodyPr>
            <a:noAutofit/>
          </a:bodyPr>
          <a:lstStyle/>
          <a:p>
            <a:pPr algn="just"/>
            <a:r>
              <a:rPr lang="tr-TR" sz="2400" b="1" dirty="0" smtClean="0">
                <a:solidFill>
                  <a:schemeClr val="tx2"/>
                </a:solidFill>
                <a:latin typeface="Palatino Linotype" pitchFamily="18" charset="0"/>
              </a:rPr>
              <a:t>BİLGİSAYARIN TARİHÇESİ</a:t>
            </a:r>
            <a:endParaRPr lang="tr-TR" sz="2400" b="1" dirty="0">
              <a:solidFill>
                <a:schemeClr val="tx2"/>
              </a:solidFill>
              <a:latin typeface="Palatino Linotype" pitchFamily="18" charset="0"/>
            </a:endParaRPr>
          </a:p>
        </p:txBody>
      </p:sp>
      <p:sp>
        <p:nvSpPr>
          <p:cNvPr id="4" name="İçerik Yer Tutucusu 2"/>
          <p:cNvSpPr txBox="1">
            <a:spLocks/>
          </p:cNvSpPr>
          <p:nvPr/>
        </p:nvSpPr>
        <p:spPr>
          <a:xfrm>
            <a:off x="179512" y="1268760"/>
            <a:ext cx="885698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1800" dirty="0" smtClean="0">
                <a:latin typeface="Palatino Linotype" pitchFamily="18" charset="0"/>
              </a:rPr>
              <a:t>İnsanlık </a:t>
            </a:r>
            <a:r>
              <a:rPr lang="tr-TR" sz="1800" dirty="0">
                <a:latin typeface="Palatino Linotype" pitchFamily="18" charset="0"/>
              </a:rPr>
              <a:t>tarihinde bilinen ilk sayı sayma </a:t>
            </a:r>
            <a:r>
              <a:rPr lang="tr-TR" sz="1800" dirty="0" smtClean="0">
                <a:latin typeface="Palatino Linotype" pitchFamily="18" charset="0"/>
              </a:rPr>
              <a:t>ve aritmetik </a:t>
            </a:r>
            <a:r>
              <a:rPr lang="tr-TR" sz="1800" dirty="0">
                <a:latin typeface="Palatino Linotype" pitchFamily="18" charset="0"/>
              </a:rPr>
              <a:t>işlemler yapma amaçlı </a:t>
            </a:r>
            <a:r>
              <a:rPr lang="tr-TR" sz="1800" dirty="0" smtClean="0">
                <a:latin typeface="Palatino Linotype" pitchFamily="18" charset="0"/>
              </a:rPr>
              <a:t>olarak üretilen </a:t>
            </a:r>
            <a:r>
              <a:rPr lang="tr-TR" sz="1800" dirty="0">
                <a:latin typeface="Palatino Linotype" pitchFamily="18" charset="0"/>
              </a:rPr>
              <a:t>araç M.Ö. 3000 yıllarında </a:t>
            </a:r>
            <a:r>
              <a:rPr lang="tr-TR" sz="1800" dirty="0" smtClean="0">
                <a:latin typeface="Palatino Linotype" pitchFamily="18" charset="0"/>
              </a:rPr>
              <a:t>ortaya çıkmış </a:t>
            </a:r>
            <a:r>
              <a:rPr lang="tr-TR" sz="1800" dirty="0">
                <a:latin typeface="Palatino Linotype" pitchFamily="18" charset="0"/>
              </a:rPr>
              <a:t>olan </a:t>
            </a:r>
            <a:r>
              <a:rPr lang="tr-TR" sz="1800" dirty="0" err="1" smtClean="0">
                <a:latin typeface="Palatino Linotype" pitchFamily="18" charset="0"/>
              </a:rPr>
              <a:t>Abaküs’tür</a:t>
            </a:r>
            <a:endParaRPr lang="tr-TR" sz="1800" b="1" dirty="0" smtClean="0">
              <a:latin typeface="Palatino Linotype" pitchFamily="18" charset="0"/>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598" y="2636912"/>
            <a:ext cx="3137858" cy="24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15923" y="764704"/>
            <a:ext cx="1592103" cy="461665"/>
          </a:xfrm>
          <a:prstGeom prst="rect">
            <a:avLst/>
          </a:prstGeom>
        </p:spPr>
        <p:txBody>
          <a:bodyPr wrap="none">
            <a:spAutoFit/>
          </a:bodyPr>
          <a:lstStyle/>
          <a:p>
            <a:r>
              <a:rPr lang="tr-TR" sz="2400" b="1" dirty="0">
                <a:solidFill>
                  <a:schemeClr val="tx2"/>
                </a:solidFill>
                <a:latin typeface="Palatino Linotype" pitchFamily="18" charset="0"/>
              </a:rPr>
              <a:t>ABACUS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43" y="2279238"/>
            <a:ext cx="5264661" cy="338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891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66419"/>
            <a:ext cx="2786340" cy="461665"/>
          </a:xfrm>
          <a:prstGeom prst="rect">
            <a:avLst/>
          </a:prstGeom>
        </p:spPr>
        <p:txBody>
          <a:bodyPr wrap="none">
            <a:spAutoFit/>
          </a:bodyPr>
          <a:lstStyle/>
          <a:p>
            <a:r>
              <a:rPr lang="tr-TR" sz="2400" b="1" dirty="0">
                <a:solidFill>
                  <a:schemeClr val="tx2"/>
                </a:solidFill>
                <a:latin typeface="Palatino Linotype" pitchFamily="18" charset="0"/>
              </a:rPr>
              <a:t>Programlama D</a:t>
            </a:r>
            <a:r>
              <a:rPr lang="tr-TR" sz="2400" b="1" dirty="0" smtClean="0">
                <a:solidFill>
                  <a:schemeClr val="tx2"/>
                </a:solidFill>
                <a:latin typeface="Palatino Linotype" pitchFamily="18" charset="0"/>
              </a:rPr>
              <a:t>ili </a:t>
            </a:r>
            <a:endParaRPr lang="tr-TR" sz="2400" dirty="0">
              <a:solidFill>
                <a:schemeClr val="tx2"/>
              </a:solidFill>
              <a:latin typeface="Palatino Linotype" pitchFamily="18" charset="0"/>
            </a:endParaRPr>
          </a:p>
        </p:txBody>
      </p:sp>
      <p:sp>
        <p:nvSpPr>
          <p:cNvPr id="6" name="Dikdörtgen 5"/>
          <p:cNvSpPr/>
          <p:nvPr/>
        </p:nvSpPr>
        <p:spPr>
          <a:xfrm>
            <a:off x="133436" y="620689"/>
            <a:ext cx="8903059" cy="2308324"/>
          </a:xfrm>
          <a:prstGeom prst="rect">
            <a:avLst/>
          </a:prstGeom>
        </p:spPr>
        <p:txBody>
          <a:bodyPr wrap="square">
            <a:spAutoFit/>
          </a:bodyPr>
          <a:lstStyle/>
          <a:p>
            <a:pPr algn="just"/>
            <a:r>
              <a:rPr lang="tr-TR" dirty="0">
                <a:latin typeface="Palatino Linotype" pitchFamily="18" charset="0"/>
              </a:rPr>
              <a:t>Bir programlama dili, programcının </a:t>
            </a:r>
            <a:r>
              <a:rPr lang="tr-TR" dirty="0" smtClean="0">
                <a:latin typeface="Palatino Linotype" pitchFamily="18" charset="0"/>
              </a:rPr>
              <a:t>bir bilgisayara </a:t>
            </a:r>
            <a:r>
              <a:rPr lang="tr-TR" dirty="0">
                <a:latin typeface="Palatino Linotype" pitchFamily="18" charset="0"/>
              </a:rPr>
              <a:t>ne yapmasını </a:t>
            </a:r>
            <a:r>
              <a:rPr lang="tr-TR" dirty="0" smtClean="0">
                <a:latin typeface="Palatino Linotype" pitchFamily="18" charset="0"/>
              </a:rPr>
              <a:t>istediğini anlatmasının </a:t>
            </a:r>
            <a:r>
              <a:rPr lang="tr-TR" dirty="0">
                <a:latin typeface="Palatino Linotype" pitchFamily="18" charset="0"/>
              </a:rPr>
              <a:t>standartlaştırılmış </a:t>
            </a:r>
            <a:r>
              <a:rPr lang="tr-TR" dirty="0" smtClean="0">
                <a:latin typeface="Palatino Linotype" pitchFamily="18" charset="0"/>
              </a:rPr>
              <a:t>bir yoludur</a:t>
            </a:r>
            <a:r>
              <a:rPr lang="tr-TR" dirty="0">
                <a:latin typeface="Palatino Linotype" pitchFamily="18" charset="0"/>
              </a:rPr>
              <a:t>. Programlama </a:t>
            </a:r>
            <a:r>
              <a:rPr lang="tr-TR" dirty="0" smtClean="0">
                <a:latin typeface="Palatino Linotype" pitchFamily="18" charset="0"/>
              </a:rPr>
              <a:t>dilleri, programcının </a:t>
            </a:r>
            <a:r>
              <a:rPr lang="tr-TR" dirty="0">
                <a:latin typeface="Palatino Linotype" pitchFamily="18" charset="0"/>
              </a:rPr>
              <a:t>bilgisayara hangi </a:t>
            </a:r>
            <a:r>
              <a:rPr lang="tr-TR" dirty="0" smtClean="0">
                <a:latin typeface="Palatino Linotype" pitchFamily="18" charset="0"/>
              </a:rPr>
              <a:t>veri üzerinde </a:t>
            </a:r>
            <a:r>
              <a:rPr lang="tr-TR" dirty="0">
                <a:latin typeface="Palatino Linotype" pitchFamily="18" charset="0"/>
              </a:rPr>
              <a:t>işlem yapacağını, verinin </a:t>
            </a:r>
            <a:r>
              <a:rPr lang="tr-TR" dirty="0" smtClean="0">
                <a:latin typeface="Palatino Linotype" pitchFamily="18" charset="0"/>
              </a:rPr>
              <a:t>nasıl depolanıp </a:t>
            </a:r>
            <a:r>
              <a:rPr lang="tr-TR" dirty="0">
                <a:latin typeface="Palatino Linotype" pitchFamily="18" charset="0"/>
              </a:rPr>
              <a:t>iletileceğini, hangi </a:t>
            </a:r>
            <a:r>
              <a:rPr lang="tr-TR" dirty="0" smtClean="0">
                <a:latin typeface="Palatino Linotype" pitchFamily="18" charset="0"/>
              </a:rPr>
              <a:t>koşullarda hangi </a:t>
            </a:r>
            <a:r>
              <a:rPr lang="tr-TR" dirty="0">
                <a:latin typeface="Palatino Linotype" pitchFamily="18" charset="0"/>
              </a:rPr>
              <a:t>işlemlerin yapılacağını tam </a:t>
            </a:r>
            <a:r>
              <a:rPr lang="tr-TR" dirty="0" smtClean="0">
                <a:latin typeface="Palatino Linotype" pitchFamily="18" charset="0"/>
              </a:rPr>
              <a:t>olarak anlatmasını </a:t>
            </a:r>
            <a:r>
              <a:rPr lang="tr-TR" dirty="0">
                <a:latin typeface="Palatino Linotype" pitchFamily="18" charset="0"/>
              </a:rPr>
              <a:t>sağlar</a:t>
            </a:r>
            <a:r>
              <a:rPr lang="tr-TR" dirty="0" smtClean="0">
                <a:latin typeface="Palatino Linotype" pitchFamily="18" charset="0"/>
              </a:rPr>
              <a:t>.</a:t>
            </a:r>
          </a:p>
          <a:p>
            <a:pPr algn="just"/>
            <a:endParaRPr lang="tr-TR" dirty="0" smtClean="0">
              <a:latin typeface="Palatino Linotype" pitchFamily="18" charset="0"/>
            </a:endParaRPr>
          </a:p>
          <a:p>
            <a:pPr algn="just"/>
            <a:r>
              <a:rPr lang="tr-TR" dirty="0">
                <a:latin typeface="Palatino Linotype" pitchFamily="18" charset="0"/>
              </a:rPr>
              <a:t>Şu ana kadar 2500’den </a:t>
            </a:r>
            <a:r>
              <a:rPr lang="tr-TR" dirty="0" smtClean="0">
                <a:latin typeface="Palatino Linotype" pitchFamily="18" charset="0"/>
              </a:rPr>
              <a:t>fazla programlama </a:t>
            </a:r>
            <a:r>
              <a:rPr lang="tr-TR" dirty="0">
                <a:latin typeface="Palatino Linotype" pitchFamily="18" charset="0"/>
              </a:rPr>
              <a:t>dili yazılmıştır. </a:t>
            </a:r>
            <a:r>
              <a:rPr lang="tr-TR" dirty="0" smtClean="0">
                <a:latin typeface="Palatino Linotype" pitchFamily="18" charset="0"/>
              </a:rPr>
              <a:t>Bunlardan bazıları </a:t>
            </a:r>
            <a:r>
              <a:rPr lang="tr-TR" dirty="0">
                <a:latin typeface="Palatino Linotype" pitchFamily="18" charset="0"/>
              </a:rPr>
              <a:t>Pascal, Basic, C, C++, </a:t>
            </a:r>
            <a:r>
              <a:rPr lang="tr-TR" dirty="0" smtClean="0">
                <a:latin typeface="Palatino Linotype" pitchFamily="18" charset="0"/>
              </a:rPr>
              <a:t>Java, </a:t>
            </a:r>
            <a:r>
              <a:rPr lang="tr-TR" dirty="0" err="1" smtClean="0">
                <a:latin typeface="Palatino Linotype" pitchFamily="18" charset="0"/>
              </a:rPr>
              <a:t>JavaScript</a:t>
            </a:r>
            <a:r>
              <a:rPr lang="tr-TR" dirty="0">
                <a:latin typeface="Palatino Linotype" pitchFamily="18" charset="0"/>
              </a:rPr>
              <a:t>, </a:t>
            </a:r>
            <a:r>
              <a:rPr lang="tr-TR" dirty="0" err="1">
                <a:latin typeface="Palatino Linotype" pitchFamily="18" charset="0"/>
              </a:rPr>
              <a:t>Cobol</a:t>
            </a:r>
            <a:r>
              <a:rPr lang="tr-TR" dirty="0">
                <a:latin typeface="Palatino Linotype" pitchFamily="18" charset="0"/>
              </a:rPr>
              <a:t>, </a:t>
            </a:r>
            <a:r>
              <a:rPr lang="tr-TR" dirty="0" err="1">
                <a:latin typeface="Palatino Linotype" pitchFamily="18" charset="0"/>
              </a:rPr>
              <a:t>Perl</a:t>
            </a:r>
            <a:r>
              <a:rPr lang="tr-TR" dirty="0">
                <a:latin typeface="Palatino Linotype" pitchFamily="18" charset="0"/>
              </a:rPr>
              <a:t>, </a:t>
            </a:r>
            <a:r>
              <a:rPr lang="tr-TR" dirty="0" err="1">
                <a:latin typeface="Palatino Linotype" pitchFamily="18" charset="0"/>
              </a:rPr>
              <a:t>Python</a:t>
            </a:r>
            <a:r>
              <a:rPr lang="tr-TR" dirty="0">
                <a:latin typeface="Palatino Linotype" pitchFamily="18" charset="0"/>
              </a:rPr>
              <a:t>, </a:t>
            </a:r>
            <a:r>
              <a:rPr lang="tr-TR" dirty="0" smtClean="0">
                <a:latin typeface="Palatino Linotype" pitchFamily="18" charset="0"/>
              </a:rPr>
              <a:t>Ada, Fortran</a:t>
            </a:r>
            <a:r>
              <a:rPr lang="tr-TR" dirty="0">
                <a:latin typeface="Palatino Linotype" pitchFamily="18" charset="0"/>
              </a:rPr>
              <a:t>, Visual Basic .NET, </a:t>
            </a:r>
            <a:r>
              <a:rPr lang="tr-TR" dirty="0" smtClean="0">
                <a:latin typeface="Palatino Linotype" pitchFamily="18" charset="0"/>
              </a:rPr>
              <a:t>Microsoft Visual </a:t>
            </a:r>
            <a:r>
              <a:rPr lang="tr-TR" dirty="0">
                <a:latin typeface="Palatino Linotype" pitchFamily="18" charset="0"/>
              </a:rPr>
              <a:t>C# programlama dilleridir.</a:t>
            </a:r>
          </a:p>
        </p:txBody>
      </p:sp>
      <p:sp>
        <p:nvSpPr>
          <p:cNvPr id="8" name="Dikdörtgen 7"/>
          <p:cNvSpPr/>
          <p:nvPr/>
        </p:nvSpPr>
        <p:spPr>
          <a:xfrm>
            <a:off x="133436" y="2898810"/>
            <a:ext cx="7966955" cy="1754326"/>
          </a:xfrm>
          <a:prstGeom prst="rect">
            <a:avLst/>
          </a:prstGeom>
        </p:spPr>
        <p:txBody>
          <a:bodyPr wrap="square">
            <a:spAutoFit/>
          </a:bodyPr>
          <a:lstStyle/>
          <a:p>
            <a:pPr algn="just"/>
            <a:r>
              <a:rPr lang="tr-TR" dirty="0">
                <a:latin typeface="Palatino Linotype" pitchFamily="18" charset="0"/>
              </a:rPr>
              <a:t>Programlama dillerinin sınıflanması</a:t>
            </a:r>
          </a:p>
          <a:p>
            <a:pPr marL="285750" indent="-285750" algn="just">
              <a:buFont typeface="Wingdings" pitchFamily="2" charset="2"/>
              <a:buChar char="q"/>
            </a:pPr>
            <a:r>
              <a:rPr lang="tr-TR" dirty="0" smtClean="0">
                <a:latin typeface="Palatino Linotype" pitchFamily="18" charset="0"/>
              </a:rPr>
              <a:t>Çok </a:t>
            </a:r>
            <a:r>
              <a:rPr lang="tr-TR" dirty="0">
                <a:latin typeface="Palatino Linotype" pitchFamily="18" charset="0"/>
              </a:rPr>
              <a:t>yüksek seviyeli diller : </a:t>
            </a:r>
            <a:r>
              <a:rPr lang="tr-TR" dirty="0" err="1" smtClean="0">
                <a:latin typeface="Palatino Linotype" pitchFamily="18" charset="0"/>
              </a:rPr>
              <a:t>VisualBasic</a:t>
            </a:r>
            <a:r>
              <a:rPr lang="tr-TR" dirty="0" smtClean="0">
                <a:latin typeface="Palatino Linotype" pitchFamily="18" charset="0"/>
              </a:rPr>
              <a:t>, VB.NET</a:t>
            </a:r>
            <a:r>
              <a:rPr lang="tr-TR" dirty="0">
                <a:latin typeface="Palatino Linotype" pitchFamily="18" charset="0"/>
              </a:rPr>
              <a:t>, </a:t>
            </a:r>
            <a:r>
              <a:rPr lang="tr-TR" dirty="0" err="1">
                <a:latin typeface="Palatino Linotype" pitchFamily="18" charset="0"/>
              </a:rPr>
              <a:t>Acces</a:t>
            </a:r>
            <a:r>
              <a:rPr lang="tr-TR" dirty="0">
                <a:latin typeface="Palatino Linotype" pitchFamily="18" charset="0"/>
              </a:rPr>
              <a:t> , </a:t>
            </a:r>
            <a:r>
              <a:rPr lang="tr-TR" dirty="0" err="1">
                <a:latin typeface="Palatino Linotype" pitchFamily="18" charset="0"/>
              </a:rPr>
              <a:t>Foxpro</a:t>
            </a:r>
            <a:r>
              <a:rPr lang="tr-TR" dirty="0">
                <a:latin typeface="Palatino Linotype" pitchFamily="18" charset="0"/>
              </a:rPr>
              <a:t> ...</a:t>
            </a:r>
          </a:p>
          <a:p>
            <a:pPr marL="285750" indent="-285750" algn="just">
              <a:buFont typeface="Wingdings" pitchFamily="2" charset="2"/>
              <a:buChar char="q"/>
            </a:pPr>
            <a:r>
              <a:rPr lang="tr-TR" dirty="0" smtClean="0">
                <a:latin typeface="Palatino Linotype" pitchFamily="18" charset="0"/>
              </a:rPr>
              <a:t>Yüksek </a:t>
            </a:r>
            <a:r>
              <a:rPr lang="tr-TR" dirty="0">
                <a:latin typeface="Palatino Linotype" pitchFamily="18" charset="0"/>
              </a:rPr>
              <a:t>seviyeli diller: Pascal ,Basic ,Fortran...</a:t>
            </a:r>
          </a:p>
          <a:p>
            <a:pPr marL="285750" indent="-285750" algn="just">
              <a:buFont typeface="Wingdings" pitchFamily="2" charset="2"/>
              <a:buChar char="q"/>
            </a:pPr>
            <a:r>
              <a:rPr lang="tr-TR" dirty="0" smtClean="0">
                <a:latin typeface="Palatino Linotype" pitchFamily="18" charset="0"/>
              </a:rPr>
              <a:t>Orta </a:t>
            </a:r>
            <a:r>
              <a:rPr lang="tr-TR" dirty="0">
                <a:latin typeface="Palatino Linotype" pitchFamily="18" charset="0"/>
              </a:rPr>
              <a:t>seviyeli diller: C ,C++, C# , Java ,ADA...</a:t>
            </a:r>
          </a:p>
          <a:p>
            <a:pPr marL="285750" indent="-285750" algn="just">
              <a:buFont typeface="Wingdings" pitchFamily="2" charset="2"/>
              <a:buChar char="q"/>
            </a:pPr>
            <a:r>
              <a:rPr lang="tr-TR" dirty="0" smtClean="0">
                <a:latin typeface="Palatino Linotype" pitchFamily="18" charset="0"/>
              </a:rPr>
              <a:t>Düşük </a:t>
            </a:r>
            <a:r>
              <a:rPr lang="tr-TR" dirty="0">
                <a:latin typeface="Palatino Linotype" pitchFamily="18" charset="0"/>
              </a:rPr>
              <a:t>seviyeli diller: Assembly...</a:t>
            </a:r>
          </a:p>
          <a:p>
            <a:pPr marL="285750" indent="-285750" algn="just">
              <a:buFont typeface="Wingdings" pitchFamily="2" charset="2"/>
              <a:buChar char="q"/>
            </a:pPr>
            <a:r>
              <a:rPr lang="tr-TR" dirty="0" smtClean="0">
                <a:latin typeface="Palatino Linotype" pitchFamily="18" charset="0"/>
              </a:rPr>
              <a:t>Makina </a:t>
            </a:r>
            <a:r>
              <a:rPr lang="tr-TR" dirty="0">
                <a:latin typeface="Palatino Linotype" pitchFamily="18" charset="0"/>
              </a:rPr>
              <a:t>dilleri: Bilgisayarın çalışma dilleri 1 </a:t>
            </a:r>
            <a:r>
              <a:rPr lang="tr-TR" dirty="0" smtClean="0">
                <a:latin typeface="Palatino Linotype" pitchFamily="18" charset="0"/>
              </a:rPr>
              <a:t>ve 0'lardan </a:t>
            </a:r>
            <a:r>
              <a:rPr lang="tr-TR" dirty="0">
                <a:latin typeface="Palatino Linotype" pitchFamily="18" charset="0"/>
              </a:rPr>
              <a:t>oluşur...</a:t>
            </a:r>
          </a:p>
        </p:txBody>
      </p:sp>
    </p:spTree>
    <p:extLst>
      <p:ext uri="{BB962C8B-B14F-4D97-AF65-F5344CB8AC3E}">
        <p14:creationId xmlns:p14="http://schemas.microsoft.com/office/powerpoint/2010/main" val="3023395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2150" y="97468"/>
            <a:ext cx="2627642" cy="461665"/>
          </a:xfrm>
          <a:prstGeom prst="rect">
            <a:avLst/>
          </a:prstGeom>
        </p:spPr>
        <p:txBody>
          <a:bodyPr wrap="none">
            <a:spAutoFit/>
          </a:bodyPr>
          <a:lstStyle/>
          <a:p>
            <a:pPr algn="just"/>
            <a:r>
              <a:rPr lang="tr-TR" sz="2400" b="1" dirty="0" smtClean="0">
                <a:solidFill>
                  <a:schemeClr val="tx2"/>
                </a:solidFill>
                <a:latin typeface="Palatino Linotype" pitchFamily="18" charset="0"/>
              </a:rPr>
              <a:t>TELİF HAKLARI</a:t>
            </a:r>
            <a:endParaRPr lang="tr-TR" sz="2400" b="1" dirty="0">
              <a:solidFill>
                <a:schemeClr val="tx2"/>
              </a:solidFill>
              <a:latin typeface="Palatino Linotype" pitchFamily="18" charset="0"/>
            </a:endParaRPr>
          </a:p>
        </p:txBody>
      </p:sp>
      <p:sp>
        <p:nvSpPr>
          <p:cNvPr id="5" name="Dikdörtgen 4"/>
          <p:cNvSpPr/>
          <p:nvPr/>
        </p:nvSpPr>
        <p:spPr>
          <a:xfrm>
            <a:off x="73640" y="764705"/>
            <a:ext cx="8962855" cy="5909310"/>
          </a:xfrm>
          <a:prstGeom prst="rect">
            <a:avLst/>
          </a:prstGeom>
        </p:spPr>
        <p:txBody>
          <a:bodyPr wrap="square">
            <a:spAutoFit/>
          </a:bodyPr>
          <a:lstStyle/>
          <a:p>
            <a:pPr algn="just"/>
            <a:r>
              <a:rPr lang="tr-TR" dirty="0">
                <a:latin typeface="Palatino Linotype" pitchFamily="18" charset="0"/>
              </a:rPr>
              <a:t>Yazılım Lisansı Nedir? Neden Gereklidir</a:t>
            </a:r>
            <a:r>
              <a:rPr lang="tr-TR" dirty="0" smtClean="0">
                <a:latin typeface="Palatino Linotype" pitchFamily="18" charset="0"/>
              </a:rPr>
              <a:t>?</a:t>
            </a:r>
          </a:p>
          <a:p>
            <a:pPr algn="just"/>
            <a:endParaRPr lang="tr-TR" dirty="0">
              <a:latin typeface="Palatino Linotype" pitchFamily="18" charset="0"/>
            </a:endParaRPr>
          </a:p>
          <a:p>
            <a:pPr algn="just"/>
            <a:r>
              <a:rPr lang="tr-TR" dirty="0">
                <a:latin typeface="Palatino Linotype" pitchFamily="18" charset="0"/>
              </a:rPr>
              <a:t>Yazılım lisansı, telif hakkı sahibinin (yazılım üreticisinin) haklarını koruyan </a:t>
            </a:r>
            <a:r>
              <a:rPr lang="tr-TR" dirty="0" smtClean="0">
                <a:latin typeface="Palatino Linotype" pitchFamily="18" charset="0"/>
              </a:rPr>
              <a:t>bir belgedir</a:t>
            </a:r>
            <a:r>
              <a:rPr lang="tr-TR" dirty="0">
                <a:latin typeface="Palatino Linotype" pitchFamily="18" charset="0"/>
              </a:rPr>
              <a:t>. Her </a:t>
            </a:r>
            <a:r>
              <a:rPr lang="tr-TR" dirty="0" smtClean="0">
                <a:latin typeface="Palatino Linotype" pitchFamily="18" charset="0"/>
              </a:rPr>
              <a:t>bir yazılım </a:t>
            </a:r>
            <a:r>
              <a:rPr lang="tr-TR" dirty="0">
                <a:latin typeface="Palatino Linotype" pitchFamily="18" charset="0"/>
              </a:rPr>
              <a:t>için lisans almak </a:t>
            </a:r>
            <a:r>
              <a:rPr lang="tr-TR" dirty="0" smtClean="0">
                <a:latin typeface="Palatino Linotype" pitchFamily="18" charset="0"/>
              </a:rPr>
              <a:t>şarttır; </a:t>
            </a:r>
            <a:r>
              <a:rPr lang="tr-TR" dirty="0">
                <a:latin typeface="Palatino Linotype" pitchFamily="18" charset="0"/>
              </a:rPr>
              <a:t>bu üreticinin telif </a:t>
            </a:r>
            <a:r>
              <a:rPr lang="tr-TR" dirty="0" smtClean="0">
                <a:latin typeface="Palatino Linotype" pitchFamily="18" charset="0"/>
              </a:rPr>
              <a:t>hakkını çiğnemediğinizi, emeğinin karşılığını verdiğinizi </a:t>
            </a:r>
            <a:r>
              <a:rPr lang="tr-TR" dirty="0">
                <a:latin typeface="Palatino Linotype" pitchFamily="18" charset="0"/>
              </a:rPr>
              <a:t>gösterir. Ücretsiz olsa da </a:t>
            </a:r>
            <a:r>
              <a:rPr lang="tr-TR" dirty="0" smtClean="0">
                <a:latin typeface="Palatino Linotype" pitchFamily="18" charset="0"/>
              </a:rPr>
              <a:t>tüm yazılımların </a:t>
            </a:r>
            <a:r>
              <a:rPr lang="tr-TR" dirty="0">
                <a:latin typeface="Palatino Linotype" pitchFamily="18" charset="0"/>
              </a:rPr>
              <a:t>lisans </a:t>
            </a:r>
            <a:r>
              <a:rPr lang="tr-TR" dirty="0" smtClean="0">
                <a:latin typeface="Palatino Linotype" pitchFamily="18" charset="0"/>
              </a:rPr>
              <a:t>sözleşmeleri </a:t>
            </a:r>
            <a:r>
              <a:rPr lang="tr-TR" dirty="0">
                <a:latin typeface="Palatino Linotype" pitchFamily="18" charset="0"/>
              </a:rPr>
              <a:t>vardır, ve kullanabilmek için bu </a:t>
            </a:r>
            <a:r>
              <a:rPr lang="tr-TR" dirty="0" smtClean="0">
                <a:latin typeface="Palatino Linotype" pitchFamily="18" charset="0"/>
              </a:rPr>
              <a:t>sözleşmeyi kabul etmeniz </a:t>
            </a:r>
            <a:r>
              <a:rPr lang="tr-TR" dirty="0">
                <a:latin typeface="Palatino Linotype" pitchFamily="18" charset="0"/>
              </a:rPr>
              <a:t>gerekmektedir. Telif hakkı sahibinin hakları yasalarla da korunur. </a:t>
            </a:r>
            <a:r>
              <a:rPr lang="tr-TR" dirty="0" smtClean="0">
                <a:latin typeface="Palatino Linotype" pitchFamily="18" charset="0"/>
              </a:rPr>
              <a:t>Telif hakkı </a:t>
            </a:r>
            <a:r>
              <a:rPr lang="tr-TR" dirty="0">
                <a:latin typeface="Palatino Linotype" pitchFamily="18" charset="0"/>
              </a:rPr>
              <a:t>yasaları, insanların izin almaksızın yazılım </a:t>
            </a:r>
            <a:r>
              <a:rPr lang="tr-TR" dirty="0" smtClean="0">
                <a:latin typeface="Palatino Linotype" pitchFamily="18" charset="0"/>
              </a:rPr>
              <a:t>kopyalayamayacağını açıkça beyan </a:t>
            </a:r>
            <a:r>
              <a:rPr lang="tr-TR" dirty="0">
                <a:latin typeface="Palatino Linotype" pitchFamily="18" charset="0"/>
              </a:rPr>
              <a:t>eder. Hiç kimse telif hakkı sahibinin izni olmadan, </a:t>
            </a:r>
            <a:r>
              <a:rPr lang="tr-TR" dirty="0" smtClean="0">
                <a:latin typeface="Palatino Linotype" pitchFamily="18" charset="0"/>
              </a:rPr>
              <a:t>emeğini kopyalayıp dağıtamaz </a:t>
            </a:r>
            <a:r>
              <a:rPr lang="tr-TR" dirty="0">
                <a:latin typeface="Palatino Linotype" pitchFamily="18" charset="0"/>
              </a:rPr>
              <a:t>ve kullanamaz. </a:t>
            </a:r>
            <a:r>
              <a:rPr lang="tr-TR" dirty="0" smtClean="0">
                <a:latin typeface="Palatino Linotype" pitchFamily="18" charset="0"/>
              </a:rPr>
              <a:t>Eğer, </a:t>
            </a:r>
            <a:r>
              <a:rPr lang="tr-TR" dirty="0">
                <a:latin typeface="Palatino Linotype" pitchFamily="18" charset="0"/>
              </a:rPr>
              <a:t>izinsiz olarak bir bilgisayar programını </a:t>
            </a:r>
            <a:r>
              <a:rPr lang="tr-TR" dirty="0" smtClean="0">
                <a:latin typeface="Palatino Linotype" pitchFamily="18" charset="0"/>
              </a:rPr>
              <a:t>kopyalar veya </a:t>
            </a:r>
            <a:r>
              <a:rPr lang="tr-TR" dirty="0">
                <a:latin typeface="Palatino Linotype" pitchFamily="18" charset="0"/>
              </a:rPr>
              <a:t>yasal olmayan bir kopyasını bir </a:t>
            </a:r>
            <a:r>
              <a:rPr lang="tr-TR" dirty="0" smtClean="0">
                <a:latin typeface="Palatino Linotype" pitchFamily="18" charset="0"/>
              </a:rPr>
              <a:t>başkasına </a:t>
            </a:r>
            <a:r>
              <a:rPr lang="tr-TR" dirty="0">
                <a:latin typeface="Palatino Linotype" pitchFamily="18" charset="0"/>
              </a:rPr>
              <a:t>tedarik ederseniz, </a:t>
            </a:r>
            <a:r>
              <a:rPr lang="tr-TR" dirty="0" smtClean="0">
                <a:latin typeface="Palatino Linotype" pitchFamily="18" charset="0"/>
              </a:rPr>
              <a:t>kanunları çiğnemiş </a:t>
            </a:r>
            <a:r>
              <a:rPr lang="tr-TR" dirty="0">
                <a:latin typeface="Palatino Linotype" pitchFamily="18" charset="0"/>
              </a:rPr>
              <a:t>sayılırsınız</a:t>
            </a:r>
            <a:r>
              <a:rPr lang="tr-TR" dirty="0" smtClean="0">
                <a:latin typeface="Palatino Linotype" pitchFamily="18" charset="0"/>
              </a:rPr>
              <a:t>.</a:t>
            </a:r>
          </a:p>
          <a:p>
            <a:pPr algn="just"/>
            <a:endParaRPr lang="tr-TR" dirty="0" smtClean="0">
              <a:latin typeface="Palatino Linotype" pitchFamily="18" charset="0"/>
            </a:endParaRPr>
          </a:p>
          <a:p>
            <a:pPr algn="just"/>
            <a:r>
              <a:rPr lang="tr-TR" dirty="0">
                <a:latin typeface="Palatino Linotype" pitchFamily="18" charset="0"/>
              </a:rPr>
              <a:t>Kopya (lisanssız) yazılım kullanımı, önemli cezai yaptırımlara neden olur. 3 </a:t>
            </a:r>
            <a:r>
              <a:rPr lang="tr-TR" dirty="0" smtClean="0">
                <a:latin typeface="Palatino Linotype" pitchFamily="18" charset="0"/>
              </a:rPr>
              <a:t>Mart 2001’de </a:t>
            </a:r>
            <a:r>
              <a:rPr lang="tr-TR" dirty="0" err="1">
                <a:latin typeface="Palatino Linotype" pitchFamily="18" charset="0"/>
              </a:rPr>
              <a:t>yürürlüge</a:t>
            </a:r>
            <a:r>
              <a:rPr lang="tr-TR" dirty="0">
                <a:latin typeface="Palatino Linotype" pitchFamily="18" charset="0"/>
              </a:rPr>
              <a:t> giren yeni Fikir ve Sanat Eserleri Kanunu’na göre bu </a:t>
            </a:r>
            <a:r>
              <a:rPr lang="tr-TR" dirty="0" smtClean="0">
                <a:latin typeface="Palatino Linotype" pitchFamily="18" charset="0"/>
              </a:rPr>
              <a:t>cezaların son </a:t>
            </a:r>
            <a:r>
              <a:rPr lang="tr-TR" dirty="0">
                <a:latin typeface="Palatino Linotype" pitchFamily="18" charset="0"/>
              </a:rPr>
              <a:t>hali </a:t>
            </a:r>
            <a:r>
              <a:rPr lang="tr-TR" dirty="0" smtClean="0">
                <a:latin typeface="Palatino Linotype" pitchFamily="18" charset="0"/>
              </a:rPr>
              <a:t>şöyledir:</a:t>
            </a:r>
          </a:p>
          <a:p>
            <a:pPr algn="just"/>
            <a:endParaRPr lang="tr-TR" dirty="0">
              <a:latin typeface="Palatino Linotype" pitchFamily="18" charset="0"/>
            </a:endParaRPr>
          </a:p>
          <a:p>
            <a:pPr algn="just"/>
            <a:r>
              <a:rPr lang="tr-TR" dirty="0">
                <a:latin typeface="Palatino Linotype" pitchFamily="18" charset="0"/>
              </a:rPr>
              <a:t>• Lisans basına 10 milyar TL’den 150 milyar TL’ye kadar para cezası</a:t>
            </a:r>
          </a:p>
          <a:p>
            <a:pPr algn="just"/>
            <a:r>
              <a:rPr lang="tr-TR" dirty="0">
                <a:latin typeface="Palatino Linotype" pitchFamily="18" charset="0"/>
              </a:rPr>
              <a:t>• 2 yıldan 6 yıla kadar, para cezasına çevrilmeksizin hapis</a:t>
            </a:r>
          </a:p>
          <a:p>
            <a:pPr algn="just"/>
            <a:r>
              <a:rPr lang="sv-SE" dirty="0">
                <a:latin typeface="Palatino Linotype" pitchFamily="18" charset="0"/>
              </a:rPr>
              <a:t>• 3 yıla kadar meslekten men</a:t>
            </a:r>
          </a:p>
          <a:p>
            <a:pPr algn="just"/>
            <a:r>
              <a:rPr lang="tr-TR" dirty="0">
                <a:latin typeface="Palatino Linotype" pitchFamily="18" charset="0"/>
              </a:rPr>
              <a:t>• </a:t>
            </a:r>
            <a:r>
              <a:rPr lang="tr-TR" dirty="0" smtClean="0">
                <a:latin typeface="Palatino Linotype" pitchFamily="18" charset="0"/>
              </a:rPr>
              <a:t>Çoğaltmada </a:t>
            </a:r>
            <a:r>
              <a:rPr lang="tr-TR" dirty="0">
                <a:latin typeface="Palatino Linotype" pitchFamily="18" charset="0"/>
              </a:rPr>
              <a:t>kullanılan veya kopya yazılımların </a:t>
            </a:r>
            <a:r>
              <a:rPr lang="tr-TR" dirty="0" smtClean="0">
                <a:latin typeface="Palatino Linotype" pitchFamily="18" charset="0"/>
              </a:rPr>
              <a:t>yüklenmiş olduğu bilgisayar ve </a:t>
            </a:r>
            <a:r>
              <a:rPr lang="tr-TR" dirty="0">
                <a:latin typeface="Palatino Linotype" pitchFamily="18" charset="0"/>
              </a:rPr>
              <a:t>araçlara el konulması</a:t>
            </a:r>
          </a:p>
        </p:txBody>
      </p:sp>
    </p:spTree>
    <p:extLst>
      <p:ext uri="{BB962C8B-B14F-4D97-AF65-F5344CB8AC3E}">
        <p14:creationId xmlns:p14="http://schemas.microsoft.com/office/powerpoint/2010/main" val="2858282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508" y="0"/>
            <a:ext cx="8954979" cy="5940088"/>
          </a:xfrm>
          <a:prstGeom prst="rect">
            <a:avLst/>
          </a:prstGeom>
        </p:spPr>
        <p:txBody>
          <a:bodyPr wrap="square">
            <a:spAutoFit/>
          </a:bodyPr>
          <a:lstStyle/>
          <a:p>
            <a:pPr algn="just"/>
            <a:r>
              <a:rPr lang="tr-TR" sz="2000" b="1" dirty="0">
                <a:solidFill>
                  <a:schemeClr val="tx2"/>
                </a:solidFill>
                <a:latin typeface="Palatino Linotype" pitchFamily="18" charset="0"/>
              </a:rPr>
              <a:t>Telif Hakları Genelde Nasıl İ</a:t>
            </a:r>
            <a:r>
              <a:rPr lang="tr-TR" sz="2000" b="1" dirty="0" smtClean="0">
                <a:solidFill>
                  <a:schemeClr val="tx2"/>
                </a:solidFill>
                <a:latin typeface="Palatino Linotype" pitchFamily="18" charset="0"/>
              </a:rPr>
              <a:t>hlal </a:t>
            </a:r>
            <a:r>
              <a:rPr lang="tr-TR" sz="2000" b="1" dirty="0">
                <a:solidFill>
                  <a:schemeClr val="tx2"/>
                </a:solidFill>
                <a:latin typeface="Palatino Linotype" pitchFamily="18" charset="0"/>
              </a:rPr>
              <a:t>Ediliyor</a:t>
            </a:r>
            <a:r>
              <a:rPr lang="tr-TR" sz="2000" b="1" dirty="0" smtClean="0">
                <a:solidFill>
                  <a:schemeClr val="tx2"/>
                </a:solidFill>
                <a:latin typeface="Palatino Linotype" pitchFamily="18" charset="0"/>
              </a:rPr>
              <a:t>?</a:t>
            </a:r>
          </a:p>
          <a:p>
            <a:pPr algn="just"/>
            <a:endParaRPr lang="tr-TR" dirty="0">
              <a:latin typeface="Palatino Linotype" pitchFamily="18" charset="0"/>
            </a:endParaRPr>
          </a:p>
          <a:p>
            <a:pPr algn="just"/>
            <a:r>
              <a:rPr lang="tr-TR" b="1" dirty="0" smtClean="0">
                <a:latin typeface="Palatino Linotype" pitchFamily="18" charset="0"/>
              </a:rPr>
              <a:t>Kullanıcı </a:t>
            </a:r>
            <a:r>
              <a:rPr lang="tr-TR" b="1" dirty="0">
                <a:latin typeface="Palatino Linotype" pitchFamily="18" charset="0"/>
              </a:rPr>
              <a:t>Kopyalaması: </a:t>
            </a:r>
            <a:r>
              <a:rPr lang="tr-TR" dirty="0">
                <a:latin typeface="Palatino Linotype" pitchFamily="18" charset="0"/>
              </a:rPr>
              <a:t>Birkaç adet lisanslı yazılım yüklü bilgisayar satın </a:t>
            </a:r>
            <a:r>
              <a:rPr lang="tr-TR" dirty="0" smtClean="0">
                <a:latin typeface="Palatino Linotype" pitchFamily="18" charset="0"/>
              </a:rPr>
              <a:t>alınıp bu </a:t>
            </a:r>
            <a:r>
              <a:rPr lang="tr-TR" dirty="0">
                <a:latin typeface="Palatino Linotype" pitchFamily="18" charset="0"/>
              </a:rPr>
              <a:t>bilgisayarlardaki lisanslı yazılımların </a:t>
            </a:r>
            <a:r>
              <a:rPr lang="tr-TR" dirty="0" smtClean="0">
                <a:latin typeface="Palatino Linotype" pitchFamily="18" charset="0"/>
              </a:rPr>
              <a:t>diğer </a:t>
            </a:r>
            <a:r>
              <a:rPr lang="tr-TR" dirty="0">
                <a:latin typeface="Palatino Linotype" pitchFamily="18" charset="0"/>
              </a:rPr>
              <a:t>bilgisayarlara yüklenmesi; CD ya </a:t>
            </a:r>
            <a:r>
              <a:rPr lang="tr-TR" dirty="0" smtClean="0">
                <a:latin typeface="Palatino Linotype" pitchFamily="18" charset="0"/>
              </a:rPr>
              <a:t>da programların </a:t>
            </a:r>
            <a:r>
              <a:rPr lang="tr-TR" dirty="0">
                <a:latin typeface="Palatino Linotype" pitchFamily="18" charset="0"/>
              </a:rPr>
              <a:t>sahip olunan lisanslardan fazla sayıda </a:t>
            </a:r>
            <a:r>
              <a:rPr lang="tr-TR" dirty="0" smtClean="0">
                <a:latin typeface="Palatino Linotype" pitchFamily="18" charset="0"/>
              </a:rPr>
              <a:t>çoğaltılması </a:t>
            </a:r>
            <a:r>
              <a:rPr lang="tr-TR" dirty="0">
                <a:latin typeface="Palatino Linotype" pitchFamily="18" charset="0"/>
              </a:rPr>
              <a:t>ve </a:t>
            </a:r>
            <a:r>
              <a:rPr lang="tr-TR" dirty="0" smtClean="0">
                <a:latin typeface="Palatino Linotype" pitchFamily="18" charset="0"/>
              </a:rPr>
              <a:t>el değiştirmesidir.</a:t>
            </a:r>
          </a:p>
          <a:p>
            <a:pPr algn="just"/>
            <a:r>
              <a:rPr lang="tr-TR" b="1" dirty="0" smtClean="0">
                <a:latin typeface="Palatino Linotype" pitchFamily="18" charset="0"/>
              </a:rPr>
              <a:t>Eş </a:t>
            </a:r>
            <a:r>
              <a:rPr lang="tr-TR" b="1" dirty="0">
                <a:latin typeface="Palatino Linotype" pitchFamily="18" charset="0"/>
              </a:rPr>
              <a:t>Anlı Kullanım: </a:t>
            </a:r>
            <a:r>
              <a:rPr lang="tr-TR" dirty="0">
                <a:latin typeface="Palatino Linotype" pitchFamily="18" charset="0"/>
              </a:rPr>
              <a:t>Tek bir bilgisayar için kullanılması gereken bir yazılımın </a:t>
            </a:r>
            <a:r>
              <a:rPr lang="tr-TR" dirty="0" smtClean="0">
                <a:latin typeface="Palatino Linotype" pitchFamily="18" charset="0"/>
              </a:rPr>
              <a:t>birden fazla </a:t>
            </a:r>
            <a:r>
              <a:rPr lang="tr-TR" dirty="0">
                <a:latin typeface="Palatino Linotype" pitchFamily="18" charset="0"/>
              </a:rPr>
              <a:t>bilgisayarda, yeterli sayıda lisans temin edilmeden </a:t>
            </a:r>
            <a:r>
              <a:rPr lang="tr-TR" dirty="0" smtClean="0">
                <a:latin typeface="Palatino Linotype" pitchFamily="18" charset="0"/>
              </a:rPr>
              <a:t>paylaştırılarak kullanılmasıdır.</a:t>
            </a:r>
          </a:p>
          <a:p>
            <a:pPr algn="just"/>
            <a:r>
              <a:rPr lang="tr-TR" b="1" dirty="0" smtClean="0">
                <a:latin typeface="Palatino Linotype" pitchFamily="18" charset="0"/>
              </a:rPr>
              <a:t>Sabit </a:t>
            </a:r>
            <a:r>
              <a:rPr lang="tr-TR" b="1" dirty="0">
                <a:latin typeface="Palatino Linotype" pitchFamily="18" charset="0"/>
              </a:rPr>
              <a:t>Disk Yüklemesi: </a:t>
            </a:r>
            <a:r>
              <a:rPr lang="tr-TR" dirty="0">
                <a:latin typeface="Palatino Linotype" pitchFamily="18" charset="0"/>
              </a:rPr>
              <a:t>Bilgisayarların, sabit disklerine kopya yazılım </a:t>
            </a:r>
            <a:r>
              <a:rPr lang="tr-TR" dirty="0" smtClean="0">
                <a:latin typeface="Palatino Linotype" pitchFamily="18" charset="0"/>
              </a:rPr>
              <a:t>yüklenmiş </a:t>
            </a:r>
            <a:r>
              <a:rPr lang="tr-TR" dirty="0" err="1" smtClean="0">
                <a:latin typeface="Palatino Linotype" pitchFamily="18" charset="0"/>
              </a:rPr>
              <a:t>sekilde</a:t>
            </a:r>
            <a:r>
              <a:rPr lang="tr-TR" dirty="0" smtClean="0">
                <a:latin typeface="Palatino Linotype" pitchFamily="18" charset="0"/>
              </a:rPr>
              <a:t> </a:t>
            </a:r>
            <a:r>
              <a:rPr lang="tr-TR" dirty="0">
                <a:latin typeface="Palatino Linotype" pitchFamily="18" charset="0"/>
              </a:rPr>
              <a:t>satılmasıdır. Burada hem satıcı hem de kullanıcı </a:t>
            </a:r>
            <a:r>
              <a:rPr lang="tr-TR" dirty="0" smtClean="0">
                <a:latin typeface="Palatino Linotype" pitchFamily="18" charset="0"/>
              </a:rPr>
              <a:t>eşit derecede sorumludur.</a:t>
            </a:r>
          </a:p>
          <a:p>
            <a:pPr algn="just"/>
            <a:r>
              <a:rPr lang="tr-TR" b="1" dirty="0" smtClean="0">
                <a:latin typeface="Palatino Linotype" pitchFamily="18" charset="0"/>
              </a:rPr>
              <a:t>Sahtecilik</a:t>
            </a:r>
            <a:r>
              <a:rPr lang="tr-TR" b="1" dirty="0">
                <a:latin typeface="Palatino Linotype" pitchFamily="18" charset="0"/>
              </a:rPr>
              <a:t>: </a:t>
            </a:r>
            <a:r>
              <a:rPr lang="tr-TR" dirty="0">
                <a:latin typeface="Palatino Linotype" pitchFamily="18" charset="0"/>
              </a:rPr>
              <a:t>Orijinal ürünü kopya üründen ayıran hologram, paket, logo </a:t>
            </a:r>
            <a:r>
              <a:rPr lang="tr-TR" dirty="0" smtClean="0">
                <a:latin typeface="Palatino Linotype" pitchFamily="18" charset="0"/>
              </a:rPr>
              <a:t>gibi belirgin </a:t>
            </a:r>
            <a:r>
              <a:rPr lang="tr-TR" dirty="0">
                <a:latin typeface="Palatino Linotype" pitchFamily="18" charset="0"/>
              </a:rPr>
              <a:t>özelliklerin taklit edilerek illegal yollardan ticaretinin yapılmasıdır</a:t>
            </a:r>
            <a:r>
              <a:rPr lang="tr-TR" dirty="0" smtClean="0">
                <a:latin typeface="Palatino Linotype" pitchFamily="18" charset="0"/>
              </a:rPr>
              <a:t>.</a:t>
            </a:r>
          </a:p>
          <a:p>
            <a:pPr algn="just"/>
            <a:r>
              <a:rPr lang="tr-TR" b="1" dirty="0" smtClean="0">
                <a:latin typeface="Palatino Linotype" pitchFamily="18" charset="0"/>
              </a:rPr>
              <a:t>İnternet </a:t>
            </a:r>
            <a:r>
              <a:rPr lang="tr-TR" b="1" dirty="0">
                <a:latin typeface="Palatino Linotype" pitchFamily="18" charset="0"/>
              </a:rPr>
              <a:t>Yoluyla Kopyalama: </a:t>
            </a:r>
            <a:r>
              <a:rPr lang="tr-TR" dirty="0">
                <a:latin typeface="Palatino Linotype" pitchFamily="18" charset="0"/>
              </a:rPr>
              <a:t>Web sayfası </a:t>
            </a:r>
            <a:r>
              <a:rPr lang="tr-TR" dirty="0" smtClean="0">
                <a:latin typeface="Palatino Linotype" pitchFamily="18" charset="0"/>
              </a:rPr>
              <a:t>aracılığıyla, </a:t>
            </a:r>
            <a:r>
              <a:rPr lang="tr-TR" dirty="0">
                <a:latin typeface="Palatino Linotype" pitchFamily="18" charset="0"/>
              </a:rPr>
              <a:t>yazılımın </a:t>
            </a:r>
            <a:r>
              <a:rPr lang="tr-TR" dirty="0" smtClean="0">
                <a:latin typeface="Palatino Linotype" pitchFamily="18" charset="0"/>
              </a:rPr>
              <a:t>lisanssız olarak </a:t>
            </a:r>
            <a:r>
              <a:rPr lang="tr-TR" dirty="0">
                <a:latin typeface="Palatino Linotype" pitchFamily="18" charset="0"/>
              </a:rPr>
              <a:t>bilgisayarlara yüklenmesidir</a:t>
            </a:r>
            <a:r>
              <a:rPr lang="tr-TR" dirty="0" smtClean="0">
                <a:latin typeface="Palatino Linotype" pitchFamily="18" charset="0"/>
              </a:rPr>
              <a:t>.</a:t>
            </a:r>
          </a:p>
          <a:p>
            <a:pPr algn="just"/>
            <a:r>
              <a:rPr lang="tr-TR" b="1" dirty="0" smtClean="0">
                <a:latin typeface="Palatino Linotype" pitchFamily="18" charset="0"/>
              </a:rPr>
              <a:t>Yazılım </a:t>
            </a:r>
            <a:r>
              <a:rPr lang="tr-TR" b="1" dirty="0">
                <a:latin typeface="Palatino Linotype" pitchFamily="18" charset="0"/>
              </a:rPr>
              <a:t>Kiralama: </a:t>
            </a:r>
            <a:r>
              <a:rPr lang="tr-TR" dirty="0">
                <a:latin typeface="Palatino Linotype" pitchFamily="18" charset="0"/>
              </a:rPr>
              <a:t>Kopya yazılımların, lisans </a:t>
            </a:r>
            <a:r>
              <a:rPr lang="tr-TR" dirty="0" smtClean="0">
                <a:latin typeface="Palatino Linotype" pitchFamily="18" charset="0"/>
              </a:rPr>
              <a:t>sözleşmelerine </a:t>
            </a:r>
            <a:r>
              <a:rPr lang="tr-TR" dirty="0">
                <a:latin typeface="Palatino Linotype" pitchFamily="18" charset="0"/>
              </a:rPr>
              <a:t>aykırı </a:t>
            </a:r>
            <a:r>
              <a:rPr lang="tr-TR" dirty="0" smtClean="0">
                <a:latin typeface="Palatino Linotype" pitchFamily="18" charset="0"/>
              </a:rPr>
              <a:t>olarak evlerde </a:t>
            </a:r>
            <a:r>
              <a:rPr lang="tr-TR" dirty="0">
                <a:latin typeface="Palatino Linotype" pitchFamily="18" charset="0"/>
              </a:rPr>
              <a:t>veya is yerlerinde kullanılmak üzere kiralanmasıdır</a:t>
            </a:r>
            <a:r>
              <a:rPr lang="tr-TR" dirty="0" smtClean="0">
                <a:latin typeface="Palatino Linotype" pitchFamily="18" charset="0"/>
              </a:rPr>
              <a:t>.</a:t>
            </a:r>
          </a:p>
          <a:p>
            <a:pPr algn="just"/>
            <a:endParaRPr lang="tr-TR" dirty="0">
              <a:latin typeface="Palatino Linotype" pitchFamily="18" charset="0"/>
            </a:endParaRPr>
          </a:p>
          <a:p>
            <a:pPr algn="just"/>
            <a:r>
              <a:rPr lang="tr-TR" i="1" dirty="0" smtClean="0">
                <a:latin typeface="Palatino Linotype" pitchFamily="18" charset="0"/>
              </a:rPr>
              <a:t>Bu yöntemlerin </a:t>
            </a:r>
            <a:r>
              <a:rPr lang="tr-TR" i="1" dirty="0">
                <a:latin typeface="Palatino Linotype" pitchFamily="18" charset="0"/>
              </a:rPr>
              <a:t>hiç biri yasal </a:t>
            </a:r>
            <a:r>
              <a:rPr lang="tr-TR" i="1" dirty="0" smtClean="0">
                <a:latin typeface="Palatino Linotype" pitchFamily="18" charset="0"/>
              </a:rPr>
              <a:t>değildir </a:t>
            </a:r>
            <a:r>
              <a:rPr lang="tr-TR" i="1" dirty="0">
                <a:latin typeface="Palatino Linotype" pitchFamily="18" charset="0"/>
              </a:rPr>
              <a:t>ve sizi teknik ve </a:t>
            </a:r>
            <a:r>
              <a:rPr lang="tr-TR" i="1" dirty="0" smtClean="0">
                <a:latin typeface="Palatino Linotype" pitchFamily="18" charset="0"/>
              </a:rPr>
              <a:t>yasal birçok </a:t>
            </a:r>
            <a:r>
              <a:rPr lang="tr-TR" i="1" dirty="0">
                <a:latin typeface="Palatino Linotype" pitchFamily="18" charset="0"/>
              </a:rPr>
              <a:t>sorunla karsı karsıya bırakmanın yanı sıra itibar kaybına </a:t>
            </a:r>
            <a:r>
              <a:rPr lang="tr-TR" i="1" dirty="0" smtClean="0">
                <a:latin typeface="Palatino Linotype" pitchFamily="18" charset="0"/>
              </a:rPr>
              <a:t>uğramanıza da neden </a:t>
            </a:r>
            <a:r>
              <a:rPr lang="tr-TR" i="1" dirty="0">
                <a:latin typeface="Palatino Linotype" pitchFamily="18" charset="0"/>
              </a:rPr>
              <a:t>olabilir. Lisanslı yazılım kullanmanın tek yolu vardır: Programın </a:t>
            </a:r>
            <a:r>
              <a:rPr lang="tr-TR" i="1" dirty="0" smtClean="0">
                <a:latin typeface="Palatino Linotype" pitchFamily="18" charset="0"/>
              </a:rPr>
              <a:t>kullanıldığı her </a:t>
            </a:r>
            <a:r>
              <a:rPr lang="tr-TR" i="1" dirty="0">
                <a:latin typeface="Palatino Linotype" pitchFamily="18" charset="0"/>
              </a:rPr>
              <a:t>bir bilgisayar için bir lisans edinmek. Bunun </a:t>
            </a:r>
            <a:r>
              <a:rPr lang="tr-TR" i="1" dirty="0" smtClean="0">
                <a:latin typeface="Palatino Linotype" pitchFamily="18" charset="0"/>
              </a:rPr>
              <a:t>dışındaki </a:t>
            </a:r>
            <a:r>
              <a:rPr lang="tr-TR" i="1" dirty="0">
                <a:latin typeface="Palatino Linotype" pitchFamily="18" charset="0"/>
              </a:rPr>
              <a:t>kullanımlar </a:t>
            </a:r>
            <a:r>
              <a:rPr lang="tr-TR" i="1" dirty="0" smtClean="0">
                <a:latin typeface="Palatino Linotype" pitchFamily="18" charset="0"/>
              </a:rPr>
              <a:t>lisansız kullanıma </a:t>
            </a:r>
            <a:r>
              <a:rPr lang="tr-TR" i="1" dirty="0">
                <a:latin typeface="Palatino Linotype" pitchFamily="18" charset="0"/>
              </a:rPr>
              <a:t>girmektedir.</a:t>
            </a:r>
          </a:p>
        </p:txBody>
      </p:sp>
    </p:spTree>
    <p:extLst>
      <p:ext uri="{BB962C8B-B14F-4D97-AF65-F5344CB8AC3E}">
        <p14:creationId xmlns:p14="http://schemas.microsoft.com/office/powerpoint/2010/main" val="3033121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1896" y="130622"/>
            <a:ext cx="2165848" cy="418058"/>
          </a:xfrm>
        </p:spPr>
        <p:txBody>
          <a:bodyPr>
            <a:noAutofit/>
          </a:bodyPr>
          <a:lstStyle/>
          <a:p>
            <a:pPr algn="just"/>
            <a:r>
              <a:rPr lang="tr-TR" sz="2400" b="1" dirty="0" smtClean="0">
                <a:solidFill>
                  <a:schemeClr val="tx2"/>
                </a:solidFill>
                <a:latin typeface="Palatino Linotype" pitchFamily="18" charset="0"/>
              </a:rPr>
              <a:t>ERGONOMİ</a:t>
            </a:r>
            <a:endParaRPr lang="tr-TR" sz="2400" b="1" dirty="0">
              <a:solidFill>
                <a:schemeClr val="tx2"/>
              </a:solidFill>
              <a:latin typeface="Palatino Linotyp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899" y="3955591"/>
            <a:ext cx="3566145" cy="249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25165"/>
            <a:ext cx="5259387"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899" y="428764"/>
            <a:ext cx="3579862" cy="352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056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44624"/>
            <a:ext cx="7344816" cy="576064"/>
          </a:xfrm>
        </p:spPr>
        <p:txBody>
          <a:bodyPr>
            <a:normAutofit fontScale="90000"/>
          </a:bodyPr>
          <a:lstStyle/>
          <a:p>
            <a:pPr algn="just"/>
            <a:r>
              <a:rPr lang="tr-TR" sz="3200" b="1" dirty="0" smtClean="0">
                <a:solidFill>
                  <a:schemeClr val="tx2"/>
                </a:solidFill>
                <a:latin typeface="Palatino Linotype" pitchFamily="18" charset="0"/>
              </a:rPr>
              <a:t>BİLGİSAYARIN ÇALIŞMA MANTIĞI</a:t>
            </a:r>
            <a:endParaRPr lang="tr-TR" sz="3200" b="1" dirty="0">
              <a:solidFill>
                <a:schemeClr val="tx2"/>
              </a:solidFill>
              <a:latin typeface="Palatino Linotype"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45" y="548680"/>
            <a:ext cx="8836743" cy="6048672"/>
          </a:xfrm>
        </p:spPr>
      </p:pic>
    </p:spTree>
    <p:extLst>
      <p:ext uri="{BB962C8B-B14F-4D97-AF65-F5344CB8AC3E}">
        <p14:creationId xmlns:p14="http://schemas.microsoft.com/office/powerpoint/2010/main" val="401343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dirty="0"/>
              <a:t>KBUZEM</a:t>
            </a:r>
          </a:p>
          <a:p>
            <a:r>
              <a:rPr lang="tr-TR" dirty="0"/>
              <a:t>Karabük Üniversitesi</a:t>
            </a:r>
          </a:p>
          <a:p>
            <a:r>
              <a:rPr lang="tr-TR" dirty="0"/>
              <a:t>Uzaktan Eğitim Uygulama ve Araştırma Merkezi</a:t>
            </a:r>
          </a:p>
        </p:txBody>
      </p:sp>
      <p:sp>
        <p:nvSpPr>
          <p:cNvPr id="5" name="4 Slayt Numarası Yer Tutucusu"/>
          <p:cNvSpPr>
            <a:spLocks noGrp="1"/>
          </p:cNvSpPr>
          <p:nvPr>
            <p:ph type="sldNum" sz="quarter" idx="12"/>
          </p:nvPr>
        </p:nvSpPr>
        <p:spPr/>
        <p:txBody>
          <a:bodyPr/>
          <a:lstStyle/>
          <a:p>
            <a:fld id="{F5241D30-471F-4A7E-8796-A38B74581AEE}" type="slidenum">
              <a:rPr lang="tr-TR" smtClean="0"/>
              <a:pPr/>
              <a:t>45</a:t>
            </a:fld>
            <a:endParaRPr lang="tr-TR"/>
          </a:p>
        </p:txBody>
      </p:sp>
      <p:sp>
        <p:nvSpPr>
          <p:cNvPr id="8" name="Dikdörtgen 7"/>
          <p:cNvSpPr/>
          <p:nvPr/>
        </p:nvSpPr>
        <p:spPr>
          <a:xfrm>
            <a:off x="323528" y="548680"/>
            <a:ext cx="8568952" cy="5262979"/>
          </a:xfrm>
          <a:prstGeom prst="rect">
            <a:avLst/>
          </a:prstGeom>
        </p:spPr>
        <p:txBody>
          <a:bodyPr wrap="square">
            <a:spAutoFit/>
          </a:bodyPr>
          <a:lstStyle/>
          <a:p>
            <a:r>
              <a:rPr lang="tr-TR" sz="2800" b="1" dirty="0">
                <a:solidFill>
                  <a:schemeClr val="tx2"/>
                </a:solidFill>
              </a:rPr>
              <a:t>Kaynakça </a:t>
            </a:r>
          </a:p>
          <a:p>
            <a:pPr lvl="0"/>
            <a:r>
              <a:rPr lang="tr-TR" sz="2800" dirty="0"/>
              <a:t>Altan, S.(2010). “Bilgisayara Giriş Ders Notları” Karabük Üniversitesi, KARABÜK.</a:t>
            </a:r>
          </a:p>
          <a:p>
            <a:pPr lvl="0"/>
            <a:r>
              <a:rPr lang="tr-TR" sz="2800" dirty="0"/>
              <a:t>ASLAN </a:t>
            </a:r>
            <a:r>
              <a:rPr lang="tr-TR" sz="2800" dirty="0" err="1"/>
              <a:t>Hüryaşa</a:t>
            </a:r>
            <a:r>
              <a:rPr lang="tr-TR" sz="2800" dirty="0"/>
              <a:t> Bilgisayar Yazılımı Anadolu Üniversitesi</a:t>
            </a:r>
          </a:p>
          <a:p>
            <a:pPr lvl="0"/>
            <a:r>
              <a:rPr lang="tr-TR" sz="2800" dirty="0" err="1"/>
              <a:t>Sağel</a:t>
            </a:r>
            <a:r>
              <a:rPr lang="tr-TR" sz="2800" dirty="0"/>
              <a:t>, K. M. &amp; Aktaş, M. (2003). “Bilgisayar” </a:t>
            </a:r>
            <a:r>
              <a:rPr lang="tr-TR" sz="2800" dirty="0" err="1"/>
              <a:t>Pegema</a:t>
            </a:r>
            <a:r>
              <a:rPr lang="tr-TR" sz="2800" dirty="0"/>
              <a:t> Yayıncılık, ANKARA.</a:t>
            </a:r>
          </a:p>
          <a:p>
            <a:pPr lvl="0"/>
            <a:r>
              <a:rPr lang="tr-TR" sz="2800" dirty="0"/>
              <a:t>Çevik, S. &amp; Bozacı, E. (2006). “Bilgisayar” Nobel Yayın Dağıtım, ANKARA.</a:t>
            </a:r>
          </a:p>
          <a:p>
            <a:pPr lvl="0"/>
            <a:r>
              <a:rPr lang="tr-TR" sz="2800" dirty="0" err="1"/>
              <a:t>Abiyev</a:t>
            </a:r>
            <a:r>
              <a:rPr lang="tr-TR" sz="2800" dirty="0"/>
              <a:t>, R. (2010). “Bilgisayar Ders Notları” Yakın Doğu Üniversitesi, KIBRIS.</a:t>
            </a:r>
          </a:p>
          <a:p>
            <a:pPr lvl="0"/>
            <a:r>
              <a:rPr lang="tr-TR" sz="2800" dirty="0"/>
              <a:t>APAYDIN </a:t>
            </a:r>
            <a:r>
              <a:rPr lang="tr-TR" sz="2800" dirty="0" err="1"/>
              <a:t>S.M.Fatih</a:t>
            </a:r>
            <a:r>
              <a:rPr lang="tr-TR" sz="2800" dirty="0"/>
              <a:t>. </a:t>
            </a:r>
            <a:r>
              <a:rPr lang="en-GB" sz="2800" dirty="0"/>
              <a:t>KBU101 </a:t>
            </a:r>
            <a:r>
              <a:rPr lang="en-GB" sz="2800" dirty="0" err="1"/>
              <a:t>Bilgisayara</a:t>
            </a:r>
            <a:r>
              <a:rPr lang="en-GB" sz="2800" dirty="0"/>
              <a:t> </a:t>
            </a:r>
            <a:r>
              <a:rPr lang="en-GB" sz="2800" dirty="0" err="1"/>
              <a:t>Giriş</a:t>
            </a:r>
            <a:r>
              <a:rPr lang="en-GB" sz="2800" dirty="0"/>
              <a:t> KBUZEM</a:t>
            </a:r>
            <a:endParaRPr lang="tr-TR" sz="2800" dirty="0"/>
          </a:p>
          <a:p>
            <a:pPr lvl="0"/>
            <a:r>
              <a:rPr lang="tr-TR" sz="2800" dirty="0"/>
              <a:t>www.wikipedia.com</a:t>
            </a:r>
          </a:p>
        </p:txBody>
      </p:sp>
    </p:spTree>
    <p:extLst>
      <p:ext uri="{BB962C8B-B14F-4D97-AF65-F5344CB8AC3E}">
        <p14:creationId xmlns:p14="http://schemas.microsoft.com/office/powerpoint/2010/main" val="422313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500479"/>
            <a:ext cx="8964488" cy="1477328"/>
          </a:xfrm>
          <a:prstGeom prst="rect">
            <a:avLst/>
          </a:prstGeom>
        </p:spPr>
        <p:txBody>
          <a:bodyPr wrap="square">
            <a:spAutoFit/>
          </a:bodyPr>
          <a:lstStyle/>
          <a:p>
            <a:pPr algn="just"/>
            <a:r>
              <a:rPr lang="tr-TR" dirty="0" smtClean="0">
                <a:latin typeface="Palatino Linotype" pitchFamily="18" charset="0"/>
              </a:rPr>
              <a:t>Hesap </a:t>
            </a:r>
            <a:r>
              <a:rPr lang="tr-TR" dirty="0">
                <a:latin typeface="Palatino Linotype" pitchFamily="18" charset="0"/>
              </a:rPr>
              <a:t>makinesi sayılabilecek ilk ciddi icat Fransız matematikçi </a:t>
            </a:r>
            <a:r>
              <a:rPr lang="tr-TR" dirty="0" err="1">
                <a:latin typeface="Palatino Linotype" pitchFamily="18" charset="0"/>
              </a:rPr>
              <a:t>Blaise</a:t>
            </a:r>
            <a:r>
              <a:rPr lang="tr-TR" dirty="0">
                <a:latin typeface="Palatino Linotype" pitchFamily="18" charset="0"/>
              </a:rPr>
              <a:t> Pascal tarafından geliştirilmiştir.  </a:t>
            </a:r>
            <a:r>
              <a:rPr lang="tr-TR" dirty="0" smtClean="0">
                <a:latin typeface="Palatino Linotype" pitchFamily="18" charset="0"/>
              </a:rPr>
              <a:t>Babası </a:t>
            </a:r>
            <a:r>
              <a:rPr lang="tr-TR" dirty="0">
                <a:latin typeface="Palatino Linotype" pitchFamily="18" charset="0"/>
              </a:rPr>
              <a:t>vergi dairesinde memur olarak çalışan Pascal 16 yaşında iken 1642 yılında </a:t>
            </a:r>
            <a:r>
              <a:rPr lang="tr-TR" dirty="0" err="1">
                <a:latin typeface="Palatino Linotype" pitchFamily="18" charset="0"/>
              </a:rPr>
              <a:t>Pascalline</a:t>
            </a:r>
            <a:r>
              <a:rPr lang="tr-TR" dirty="0">
                <a:latin typeface="Palatino Linotype" pitchFamily="18" charset="0"/>
              </a:rPr>
              <a:t> adlı hesap makinesini icat etmiştir. Değişik sayıda dişleri olan çarklardan meydana gelen bu makine toplama ve çıkarma işlemleri yapabiliyordu. </a:t>
            </a:r>
            <a:endParaRPr lang="tr-TR" b="1" dirty="0">
              <a:latin typeface="Palatino Linotype"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2" y="2067678"/>
            <a:ext cx="3301464" cy="35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90" y="2051654"/>
            <a:ext cx="5260298" cy="3537586"/>
          </a:xfrm>
          <a:prstGeom prst="rect">
            <a:avLst/>
          </a:prstGeom>
        </p:spPr>
      </p:pic>
      <p:sp>
        <p:nvSpPr>
          <p:cNvPr id="2" name="Dikdörtgen 1"/>
          <p:cNvSpPr/>
          <p:nvPr/>
        </p:nvSpPr>
        <p:spPr>
          <a:xfrm>
            <a:off x="167747" y="95578"/>
            <a:ext cx="2172005" cy="461665"/>
          </a:xfrm>
          <a:prstGeom prst="rect">
            <a:avLst/>
          </a:prstGeom>
        </p:spPr>
        <p:txBody>
          <a:bodyPr wrap="none">
            <a:spAutoFit/>
          </a:bodyPr>
          <a:lstStyle/>
          <a:p>
            <a:pPr algn="just"/>
            <a:r>
              <a:rPr lang="tr-TR" sz="2400" b="1" dirty="0">
                <a:solidFill>
                  <a:schemeClr val="tx2"/>
                </a:solidFill>
                <a:latin typeface="Palatino Linotype" pitchFamily="18" charset="0"/>
              </a:rPr>
              <a:t>PASCALLINE</a:t>
            </a:r>
            <a:endParaRPr lang="tr-TR" sz="2200" b="1" dirty="0">
              <a:solidFill>
                <a:schemeClr val="tx2"/>
              </a:solidFill>
              <a:latin typeface="Palatino Linotype" pitchFamily="18" charset="0"/>
            </a:endParaRPr>
          </a:p>
        </p:txBody>
      </p:sp>
    </p:spTree>
    <p:extLst>
      <p:ext uri="{BB962C8B-B14F-4D97-AF65-F5344CB8AC3E}">
        <p14:creationId xmlns:p14="http://schemas.microsoft.com/office/powerpoint/2010/main" val="262071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0874" y="550421"/>
            <a:ext cx="8905621" cy="923330"/>
          </a:xfrm>
          <a:prstGeom prst="rect">
            <a:avLst/>
          </a:prstGeom>
        </p:spPr>
        <p:txBody>
          <a:bodyPr wrap="square">
            <a:spAutoFit/>
          </a:bodyPr>
          <a:lstStyle/>
          <a:p>
            <a:pPr algn="just"/>
            <a:r>
              <a:rPr lang="tr-TR" dirty="0" smtClean="0">
                <a:latin typeface="Palatino Linotype" pitchFamily="18" charset="0"/>
              </a:rPr>
              <a:t>1671 </a:t>
            </a:r>
            <a:r>
              <a:rPr lang="tr-TR" dirty="0">
                <a:latin typeface="Palatino Linotype" pitchFamily="18" charset="0"/>
              </a:rPr>
              <a:t>yılında bir Alman Baronu olan </a:t>
            </a:r>
            <a:r>
              <a:rPr lang="tr-TR" dirty="0" err="1">
                <a:latin typeface="Palatino Linotype" pitchFamily="18" charset="0"/>
              </a:rPr>
              <a:t>Gottfried</a:t>
            </a:r>
            <a:r>
              <a:rPr lang="tr-TR" dirty="0">
                <a:latin typeface="Palatino Linotype" pitchFamily="18" charset="0"/>
              </a:rPr>
              <a:t> Wilhelm </a:t>
            </a:r>
            <a:r>
              <a:rPr lang="tr-TR" dirty="0" err="1">
                <a:latin typeface="Palatino Linotype" pitchFamily="18" charset="0"/>
              </a:rPr>
              <a:t>von</a:t>
            </a:r>
            <a:r>
              <a:rPr lang="tr-TR" dirty="0">
                <a:latin typeface="Palatino Linotype" pitchFamily="18" charset="0"/>
              </a:rPr>
              <a:t> </a:t>
            </a:r>
            <a:r>
              <a:rPr lang="tr-TR" dirty="0" err="1" smtClean="0">
                <a:latin typeface="Palatino Linotype" pitchFamily="18" charset="0"/>
              </a:rPr>
              <a:t>Leibniz</a:t>
            </a:r>
            <a:r>
              <a:rPr lang="tr-TR" dirty="0" smtClean="0">
                <a:latin typeface="Palatino Linotype" pitchFamily="18" charset="0"/>
              </a:rPr>
              <a:t> </a:t>
            </a:r>
            <a:r>
              <a:rPr lang="tr-TR" dirty="0" err="1" smtClean="0">
                <a:latin typeface="Palatino Linotype" pitchFamily="18" charset="0"/>
              </a:rPr>
              <a:t>Pascalline</a:t>
            </a:r>
            <a:r>
              <a:rPr lang="tr-TR" dirty="0" smtClean="0">
                <a:latin typeface="Palatino Linotype" pitchFamily="18" charset="0"/>
              </a:rPr>
              <a:t>’ </a:t>
            </a:r>
            <a:r>
              <a:rPr lang="tr-TR" dirty="0" err="1" smtClean="0">
                <a:latin typeface="Palatino Linotype" pitchFamily="18" charset="0"/>
              </a:rPr>
              <a:t>nın</a:t>
            </a:r>
            <a:r>
              <a:rPr lang="tr-TR" dirty="0" smtClean="0">
                <a:latin typeface="Palatino Linotype" pitchFamily="18" charset="0"/>
              </a:rPr>
              <a:t> yaptığı </a:t>
            </a:r>
            <a:r>
              <a:rPr lang="tr-TR" dirty="0">
                <a:latin typeface="Palatino Linotype" pitchFamily="18" charset="0"/>
              </a:rPr>
              <a:t>işlemlere </a:t>
            </a:r>
            <a:r>
              <a:rPr lang="tr-TR" dirty="0" smtClean="0">
                <a:latin typeface="Palatino Linotype" pitchFamily="18" charset="0"/>
              </a:rPr>
              <a:t>çarpma ve bölmey</a:t>
            </a:r>
            <a:r>
              <a:rPr lang="tr-TR" dirty="0">
                <a:latin typeface="Palatino Linotype" pitchFamily="18" charset="0"/>
              </a:rPr>
              <a:t>i</a:t>
            </a:r>
            <a:r>
              <a:rPr lang="tr-TR" dirty="0" smtClean="0">
                <a:latin typeface="Palatino Linotype" pitchFamily="18" charset="0"/>
              </a:rPr>
              <a:t> da </a:t>
            </a:r>
            <a:r>
              <a:rPr lang="tr-TR" dirty="0">
                <a:latin typeface="Palatino Linotype" pitchFamily="18" charset="0"/>
              </a:rPr>
              <a:t>ekleyerek </a:t>
            </a:r>
            <a:r>
              <a:rPr lang="tr-TR" dirty="0" smtClean="0">
                <a:latin typeface="Palatino Linotype" pitchFamily="18" charset="0"/>
              </a:rPr>
              <a:t>dört işlemi yapabilen </a:t>
            </a:r>
            <a:r>
              <a:rPr lang="tr-TR" dirty="0">
                <a:latin typeface="Palatino Linotype" pitchFamily="18" charset="0"/>
              </a:rPr>
              <a:t>bir </a:t>
            </a:r>
            <a:r>
              <a:rPr lang="tr-TR" dirty="0" smtClean="0">
                <a:latin typeface="Palatino Linotype" pitchFamily="18" charset="0"/>
              </a:rPr>
              <a:t>araç geliştirmiştir</a:t>
            </a:r>
            <a:r>
              <a:rPr lang="tr-TR" dirty="0">
                <a:latin typeface="Palatino Linotype"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2319374" cy="266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149" y="1426223"/>
            <a:ext cx="6149972" cy="26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257" y="4221088"/>
            <a:ext cx="43719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21842" y="116632"/>
            <a:ext cx="2577950" cy="461665"/>
          </a:xfrm>
          <a:prstGeom prst="rect">
            <a:avLst/>
          </a:prstGeom>
        </p:spPr>
        <p:txBody>
          <a:bodyPr wrap="none">
            <a:spAutoFit/>
          </a:bodyPr>
          <a:lstStyle/>
          <a:p>
            <a:pPr algn="just"/>
            <a:r>
              <a:rPr lang="tr-TR" sz="2400" b="1" dirty="0">
                <a:solidFill>
                  <a:schemeClr val="tx2"/>
                </a:solidFill>
                <a:latin typeface="Palatino Linotype" pitchFamily="18" charset="0"/>
              </a:rPr>
              <a:t>LEIBNIZ ÇARKI</a:t>
            </a:r>
          </a:p>
        </p:txBody>
      </p:sp>
    </p:spTree>
    <p:extLst>
      <p:ext uri="{BB962C8B-B14F-4D97-AF65-F5344CB8AC3E}">
        <p14:creationId xmlns:p14="http://schemas.microsoft.com/office/powerpoint/2010/main" val="285398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116632"/>
            <a:ext cx="2819041" cy="461665"/>
          </a:xfrm>
          <a:prstGeom prst="rect">
            <a:avLst/>
          </a:prstGeom>
        </p:spPr>
        <p:txBody>
          <a:bodyPr wrap="none">
            <a:spAutoFit/>
          </a:bodyPr>
          <a:lstStyle/>
          <a:p>
            <a:r>
              <a:rPr lang="tr-TR" sz="2400" b="1" dirty="0">
                <a:solidFill>
                  <a:schemeClr val="tx2"/>
                </a:solidFill>
                <a:latin typeface="Palatino Linotype" pitchFamily="18" charset="0"/>
              </a:rPr>
              <a:t>FARK </a:t>
            </a:r>
            <a:r>
              <a:rPr lang="tr-TR" sz="2400" b="1" dirty="0" smtClean="0">
                <a:solidFill>
                  <a:schemeClr val="tx2"/>
                </a:solidFill>
                <a:latin typeface="Palatino Linotype" pitchFamily="18" charset="0"/>
              </a:rPr>
              <a:t>MAKİNASI</a:t>
            </a:r>
            <a:endParaRPr lang="tr-TR" sz="2400" dirty="0">
              <a:solidFill>
                <a:schemeClr val="tx2"/>
              </a:solidFill>
              <a:latin typeface="Palatino Linotype" pitchFamily="18" charset="0"/>
            </a:endParaRPr>
          </a:p>
        </p:txBody>
      </p:sp>
      <p:sp>
        <p:nvSpPr>
          <p:cNvPr id="6" name="Dikdörtgen 5"/>
          <p:cNvSpPr/>
          <p:nvPr/>
        </p:nvSpPr>
        <p:spPr>
          <a:xfrm>
            <a:off x="179512" y="620688"/>
            <a:ext cx="8964488" cy="2862322"/>
          </a:xfrm>
          <a:prstGeom prst="rect">
            <a:avLst/>
          </a:prstGeom>
        </p:spPr>
        <p:txBody>
          <a:bodyPr wrap="square">
            <a:spAutoFit/>
          </a:bodyPr>
          <a:lstStyle/>
          <a:p>
            <a:pPr algn="just"/>
            <a:r>
              <a:rPr lang="tr-TR" dirty="0" smtClean="0">
                <a:latin typeface="Palatino Linotype" pitchFamily="18" charset="0"/>
              </a:rPr>
              <a:t>1822 </a:t>
            </a:r>
            <a:r>
              <a:rPr lang="tr-TR" dirty="0">
                <a:latin typeface="Palatino Linotype" pitchFamily="18" charset="0"/>
              </a:rPr>
              <a:t>'de İngiliz matematikçi Charles </a:t>
            </a:r>
            <a:r>
              <a:rPr lang="tr-TR" dirty="0" err="1">
                <a:latin typeface="Palatino Linotype" pitchFamily="18" charset="0"/>
              </a:rPr>
              <a:t>Babbage</a:t>
            </a:r>
            <a:r>
              <a:rPr lang="tr-TR" dirty="0">
                <a:latin typeface="Palatino Linotype" pitchFamily="18" charset="0"/>
              </a:rPr>
              <a:t> (1791 – 1871), oldukça gelişmiş bir makinenin tasarımına başladığını duyurmuştur. Fark makinesi</a:t>
            </a:r>
            <a:r>
              <a:rPr lang="tr-TR" dirty="0" smtClean="0">
                <a:latin typeface="Palatino Linotype" pitchFamily="18" charset="0"/>
              </a:rPr>
              <a:t>, adı verilen bu makina </a:t>
            </a:r>
            <a:r>
              <a:rPr lang="tr-TR" dirty="0">
                <a:latin typeface="Palatino Linotype" pitchFamily="18" charset="0"/>
              </a:rPr>
              <a:t>bir değerler serisini otomatik olarak hesaplayabilmeyi öngörüyordu. </a:t>
            </a:r>
            <a:r>
              <a:rPr lang="tr-TR" dirty="0" smtClean="0">
                <a:latin typeface="Palatino Linotype" pitchFamily="18" charset="0"/>
              </a:rPr>
              <a:t>Bu tasarım ile sonlu </a:t>
            </a:r>
            <a:r>
              <a:rPr lang="tr-TR" dirty="0">
                <a:latin typeface="Palatino Linotype" pitchFamily="18" charset="0"/>
              </a:rPr>
              <a:t>farklar yönteminden yararlanarak, çarpma ve bölme işlemlerinden yararlanmaksızın hesaplama yapmak mümkündü. </a:t>
            </a:r>
            <a:r>
              <a:rPr lang="tr-TR" dirty="0" smtClean="0">
                <a:latin typeface="Palatino Linotype" pitchFamily="18" charset="0"/>
              </a:rPr>
              <a:t>Projen ilk </a:t>
            </a:r>
            <a:r>
              <a:rPr lang="tr-TR" dirty="0">
                <a:latin typeface="Palatino Linotype" pitchFamily="18" charset="0"/>
              </a:rPr>
              <a:t>haliyle, 2,5 </a:t>
            </a:r>
            <a:r>
              <a:rPr lang="tr-TR" dirty="0" err="1">
                <a:latin typeface="Palatino Linotype" pitchFamily="18" charset="0"/>
              </a:rPr>
              <a:t>mt</a:t>
            </a:r>
            <a:r>
              <a:rPr lang="tr-TR" dirty="0">
                <a:latin typeface="Palatino Linotype" pitchFamily="18" charset="0"/>
              </a:rPr>
              <a:t> yüksekliğinde, 15 ton ağırlığında </a:t>
            </a:r>
            <a:r>
              <a:rPr lang="tr-TR" dirty="0" smtClean="0">
                <a:latin typeface="Palatino Linotype" pitchFamily="18" charset="0"/>
              </a:rPr>
              <a:t>ve </a:t>
            </a:r>
            <a:r>
              <a:rPr lang="tr-TR" dirty="0">
                <a:latin typeface="Palatino Linotype" pitchFamily="18" charset="0"/>
              </a:rPr>
              <a:t>25.000 parçadan </a:t>
            </a:r>
            <a:r>
              <a:rPr lang="tr-TR" dirty="0" smtClean="0">
                <a:latin typeface="Palatino Linotype" pitchFamily="18" charset="0"/>
              </a:rPr>
              <a:t>oluşacaktı. Enerjisini ise buhardan karşılayarak otomatik olarak çalışacaktı </a:t>
            </a:r>
            <a:r>
              <a:rPr lang="tr-TR" dirty="0" err="1" smtClean="0">
                <a:latin typeface="Palatino Linotype" pitchFamily="18" charset="0"/>
              </a:rPr>
              <a:t>Babbage</a:t>
            </a:r>
            <a:r>
              <a:rPr lang="tr-TR" dirty="0" smtClean="0">
                <a:latin typeface="Palatino Linotype" pitchFamily="18" charset="0"/>
              </a:rPr>
              <a:t> </a:t>
            </a:r>
            <a:r>
              <a:rPr lang="tr-TR" dirty="0">
                <a:latin typeface="Palatino Linotype" pitchFamily="18" charset="0"/>
              </a:rPr>
              <a:t>analitik makinede mantıksal işlem birimi, veri depolama birimi, giriş çıkış üniteleri kullanmayı planlıyordu. Bu mantık günümüzdeki bilgisayarın temel prensibi olmuştur. Bu sebepten dolayı </a:t>
            </a:r>
            <a:r>
              <a:rPr lang="tr-TR" dirty="0" err="1">
                <a:latin typeface="Palatino Linotype" pitchFamily="18" charset="0"/>
              </a:rPr>
              <a:t>Babbage’ye</a:t>
            </a:r>
            <a:r>
              <a:rPr lang="tr-TR" dirty="0">
                <a:latin typeface="Palatino Linotype" pitchFamily="18" charset="0"/>
              </a:rPr>
              <a:t> bilgisayarın babası denilmiştir</a:t>
            </a:r>
            <a:r>
              <a:rPr lang="tr-TR" dirty="0" smtClean="0">
                <a:latin typeface="Palatino Linotype" pitchFamily="18" charset="0"/>
              </a:rPr>
              <a:t>. </a:t>
            </a:r>
            <a:endParaRPr lang="tr-TR" dirty="0">
              <a:latin typeface="Palatino Linotype" pitchFamily="18"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243" y="3544690"/>
            <a:ext cx="4687005" cy="3124670"/>
          </a:xfrm>
          <a:prstGeom prst="rect">
            <a:avLst/>
          </a:prstGeom>
        </p:spPr>
      </p:pic>
    </p:spTree>
    <p:extLst>
      <p:ext uri="{BB962C8B-B14F-4D97-AF65-F5344CB8AC3E}">
        <p14:creationId xmlns:p14="http://schemas.microsoft.com/office/powerpoint/2010/main" val="155374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692696"/>
            <a:ext cx="8784976" cy="2308324"/>
          </a:xfrm>
          <a:prstGeom prst="rect">
            <a:avLst/>
          </a:prstGeom>
        </p:spPr>
        <p:txBody>
          <a:bodyPr wrap="square">
            <a:spAutoFit/>
          </a:bodyPr>
          <a:lstStyle/>
          <a:p>
            <a:pPr algn="just"/>
            <a:r>
              <a:rPr lang="tr-TR" dirty="0" smtClean="0">
                <a:latin typeface="Palatino Linotype" pitchFamily="18" charset="0"/>
              </a:rPr>
              <a:t>Bilgisayarlarla ilgili en büyük gelişmemelerden birisini 1890'da ABD </a:t>
            </a:r>
            <a:r>
              <a:rPr lang="tr-TR" dirty="0" err="1" smtClean="0">
                <a:latin typeface="Palatino Linotype" pitchFamily="18" charset="0"/>
              </a:rPr>
              <a:t>Nufus</a:t>
            </a:r>
            <a:r>
              <a:rPr lang="tr-TR" dirty="0" smtClean="0">
                <a:latin typeface="Palatino Linotype" pitchFamily="18" charset="0"/>
              </a:rPr>
              <a:t> Dairesinde çalışan Maden mühendisi </a:t>
            </a:r>
            <a:r>
              <a:rPr lang="tr-TR" dirty="0" err="1">
                <a:latin typeface="Palatino Linotype" pitchFamily="18" charset="0"/>
              </a:rPr>
              <a:t>Hermann</a:t>
            </a:r>
            <a:r>
              <a:rPr lang="tr-TR" dirty="0">
                <a:latin typeface="Palatino Linotype" pitchFamily="18" charset="0"/>
              </a:rPr>
              <a:t> </a:t>
            </a:r>
            <a:r>
              <a:rPr lang="tr-TR" dirty="0" err="1">
                <a:latin typeface="Palatino Linotype" pitchFamily="18" charset="0"/>
              </a:rPr>
              <a:t>Hollerith</a:t>
            </a:r>
            <a:r>
              <a:rPr lang="tr-TR" dirty="0">
                <a:latin typeface="Palatino Linotype" pitchFamily="18" charset="0"/>
              </a:rPr>
              <a:t> tarafından yapılan ve delikli kart sistemiyle veri girişi yapılan bilgisayar olmuştur. </a:t>
            </a:r>
            <a:r>
              <a:rPr lang="tr-TR" dirty="0" err="1">
                <a:latin typeface="Palatino Linotype" pitchFamily="18" charset="0"/>
              </a:rPr>
              <a:t>Hollerith’in</a:t>
            </a:r>
            <a:r>
              <a:rPr lang="tr-TR" dirty="0">
                <a:latin typeface="Palatino Linotype" pitchFamily="18" charset="0"/>
              </a:rPr>
              <a:t> Sayma Makinesi o kadar başarılı olmuştur ki, 1890 nüfus sayım sonuçları altı ay gibi kısa bir süre içinde elde edilebilmiş, daha sonraki iki yılda ise istatistiksel değerlendirmeler yapılabilmiştir. </a:t>
            </a:r>
            <a:r>
              <a:rPr lang="tr-TR" dirty="0" err="1">
                <a:latin typeface="Palatino Linotype" pitchFamily="18" charset="0"/>
              </a:rPr>
              <a:t>Hollerith</a:t>
            </a:r>
            <a:r>
              <a:rPr lang="tr-TR" dirty="0">
                <a:latin typeface="Palatino Linotype" pitchFamily="18" charset="0"/>
              </a:rPr>
              <a:t> 1896 yılında “</a:t>
            </a:r>
            <a:r>
              <a:rPr lang="tr-TR" dirty="0" err="1">
                <a:latin typeface="Palatino Linotype" pitchFamily="18" charset="0"/>
              </a:rPr>
              <a:t>Tabulating</a:t>
            </a:r>
            <a:r>
              <a:rPr lang="tr-TR" dirty="0">
                <a:latin typeface="Palatino Linotype" pitchFamily="18" charset="0"/>
              </a:rPr>
              <a:t> Machine </a:t>
            </a:r>
            <a:r>
              <a:rPr lang="tr-TR" dirty="0" err="1">
                <a:latin typeface="Palatino Linotype" pitchFamily="18" charset="0"/>
              </a:rPr>
              <a:t>Company</a:t>
            </a:r>
            <a:r>
              <a:rPr lang="tr-TR" dirty="0">
                <a:latin typeface="Palatino Linotype" pitchFamily="18" charset="0"/>
              </a:rPr>
              <a:t>” şirketini kurmuş, 1924 yılında şirketin adı “International Business </a:t>
            </a:r>
            <a:r>
              <a:rPr lang="tr-TR" dirty="0" err="1">
                <a:latin typeface="Palatino Linotype" pitchFamily="18" charset="0"/>
              </a:rPr>
              <a:t>Machines</a:t>
            </a:r>
            <a:r>
              <a:rPr lang="tr-TR" dirty="0">
                <a:latin typeface="Palatino Linotype" pitchFamily="18" charset="0"/>
              </a:rPr>
              <a:t> (IBM)” olarak değiştirilmiştir. </a:t>
            </a:r>
          </a:p>
        </p:txBody>
      </p:sp>
      <p:sp>
        <p:nvSpPr>
          <p:cNvPr id="6" name="Dikdörtgen 5"/>
          <p:cNvSpPr/>
          <p:nvPr/>
        </p:nvSpPr>
        <p:spPr>
          <a:xfrm>
            <a:off x="179512" y="188640"/>
            <a:ext cx="8419549" cy="400110"/>
          </a:xfrm>
          <a:prstGeom prst="rect">
            <a:avLst/>
          </a:prstGeom>
        </p:spPr>
        <p:txBody>
          <a:bodyPr wrap="none">
            <a:spAutoFit/>
          </a:bodyPr>
          <a:lstStyle/>
          <a:p>
            <a:r>
              <a:rPr lang="tr-TR" sz="2000" b="1" dirty="0" smtClean="0">
                <a:solidFill>
                  <a:schemeClr val="tx2"/>
                </a:solidFill>
                <a:latin typeface="Palatino Linotype" pitchFamily="18" charset="0"/>
              </a:rPr>
              <a:t>ELEKTRONİK KART SINIFLANDIRMA MAKİNESİ (Delikli Kartlar)</a:t>
            </a:r>
            <a:endParaRPr lang="tr-TR" sz="20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12976"/>
            <a:ext cx="2124066" cy="347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11" y="3482830"/>
            <a:ext cx="6522669" cy="28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79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30486"/>
            <a:ext cx="1944216" cy="461665"/>
          </a:xfrm>
          <a:prstGeom prst="rect">
            <a:avLst/>
          </a:prstGeom>
        </p:spPr>
        <p:txBody>
          <a:bodyPr wrap="square">
            <a:spAutoFit/>
          </a:bodyPr>
          <a:lstStyle/>
          <a:p>
            <a:r>
              <a:rPr lang="tr-TR" sz="2400" b="1" dirty="0">
                <a:solidFill>
                  <a:schemeClr val="tx2"/>
                </a:solidFill>
                <a:latin typeface="Palatino Linotype" pitchFamily="18" charset="0"/>
              </a:rPr>
              <a:t>MARK-I</a:t>
            </a:r>
            <a:r>
              <a:rPr lang="tr-TR" sz="2400" b="1" dirty="0">
                <a:latin typeface="Palatino Linotype" pitchFamily="18" charset="0"/>
              </a:rPr>
              <a:t> </a:t>
            </a:r>
          </a:p>
        </p:txBody>
      </p:sp>
      <p:sp>
        <p:nvSpPr>
          <p:cNvPr id="6" name="Dikdörtgen 5"/>
          <p:cNvSpPr/>
          <p:nvPr/>
        </p:nvSpPr>
        <p:spPr>
          <a:xfrm>
            <a:off x="107504" y="494670"/>
            <a:ext cx="8856984" cy="3139321"/>
          </a:xfrm>
          <a:prstGeom prst="rect">
            <a:avLst/>
          </a:prstGeom>
        </p:spPr>
        <p:txBody>
          <a:bodyPr wrap="square">
            <a:spAutoFit/>
          </a:bodyPr>
          <a:lstStyle/>
          <a:p>
            <a:pPr algn="just"/>
            <a:r>
              <a:rPr lang="tr-TR" dirty="0">
                <a:latin typeface="Palatino Linotype" pitchFamily="18" charset="0"/>
              </a:rPr>
              <a:t>Asıl büyük ilerlemeyi </a:t>
            </a:r>
            <a:r>
              <a:rPr lang="tr-TR" dirty="0" err="1">
                <a:latin typeface="Palatino Linotype" pitchFamily="18" charset="0"/>
              </a:rPr>
              <a:t>Howard</a:t>
            </a:r>
            <a:r>
              <a:rPr lang="tr-TR" dirty="0">
                <a:latin typeface="Palatino Linotype" pitchFamily="18" charset="0"/>
              </a:rPr>
              <a:t> </a:t>
            </a:r>
            <a:r>
              <a:rPr lang="tr-TR" dirty="0" err="1">
                <a:latin typeface="Palatino Linotype" pitchFamily="18" charset="0"/>
              </a:rPr>
              <a:t>Hathaway</a:t>
            </a:r>
            <a:r>
              <a:rPr lang="tr-TR" dirty="0">
                <a:latin typeface="Palatino Linotype" pitchFamily="18" charset="0"/>
              </a:rPr>
              <a:t> </a:t>
            </a:r>
            <a:r>
              <a:rPr lang="tr-TR" dirty="0" err="1">
                <a:latin typeface="Palatino Linotype" pitchFamily="18" charset="0"/>
              </a:rPr>
              <a:t>Aiken</a:t>
            </a:r>
            <a:r>
              <a:rPr lang="tr-TR" dirty="0">
                <a:latin typeface="Palatino Linotype" pitchFamily="18" charset="0"/>
              </a:rPr>
              <a:t>, 1937'de Mark 1 adını verdiği bilgisayarda yarı elektronik devreler kullanmakla yapmıştır. Mark 1 de delikli kart sistemiyle çalışmasına karşın; daha önceki benzerlerinden farklı olarak, logaritma ve trigonometri fonksiyonlarını da hesaplayabiliyordu. Yavaş olduğu halde, tam otomatik olarak çalışması ve uzun işlemleri çözebilmesi ona büyük avantaj sağlıyordu</a:t>
            </a:r>
            <a:r>
              <a:rPr lang="tr-TR" dirty="0" smtClean="0">
                <a:latin typeface="Palatino Linotype" pitchFamily="18" charset="0"/>
              </a:rPr>
              <a:t>.</a:t>
            </a:r>
            <a:endParaRPr lang="tr-TR" dirty="0">
              <a:latin typeface="Palatino Linotype" pitchFamily="18" charset="0"/>
            </a:endParaRPr>
          </a:p>
          <a:p>
            <a:pPr marL="285750" indent="-285750" algn="just">
              <a:buFont typeface="Wingdings" pitchFamily="2" charset="2"/>
              <a:buChar char="q"/>
            </a:pPr>
            <a:r>
              <a:rPr lang="tr-TR" dirty="0" smtClean="0">
                <a:latin typeface="Palatino Linotype" pitchFamily="18" charset="0"/>
              </a:rPr>
              <a:t>İnsan </a:t>
            </a:r>
            <a:r>
              <a:rPr lang="tr-TR" dirty="0">
                <a:latin typeface="Palatino Linotype" pitchFamily="18" charset="0"/>
              </a:rPr>
              <a:t>müdahalesi olmadan çalışan ilk bilgisayar.</a:t>
            </a:r>
          </a:p>
          <a:p>
            <a:pPr marL="285750" indent="-285750" algn="just">
              <a:buFont typeface="Wingdings" pitchFamily="2" charset="2"/>
              <a:buChar char="q"/>
            </a:pPr>
            <a:r>
              <a:rPr lang="tr-TR" dirty="0" smtClean="0">
                <a:latin typeface="Palatino Linotype" pitchFamily="18" charset="0"/>
              </a:rPr>
              <a:t>4 </a:t>
            </a:r>
            <a:r>
              <a:rPr lang="tr-TR" dirty="0">
                <a:latin typeface="Palatino Linotype" pitchFamily="18" charset="0"/>
              </a:rPr>
              <a:t>işlem yapabilen,</a:t>
            </a:r>
          </a:p>
          <a:p>
            <a:pPr marL="285750" indent="-285750" algn="just">
              <a:buFont typeface="Wingdings" pitchFamily="2" charset="2"/>
              <a:buChar char="q"/>
            </a:pPr>
            <a:r>
              <a:rPr lang="tr-TR" dirty="0" smtClean="0">
                <a:latin typeface="Palatino Linotype" pitchFamily="18" charset="0"/>
              </a:rPr>
              <a:t>Bilgileri depolayabilen (</a:t>
            </a:r>
            <a:r>
              <a:rPr lang="tr-TR" dirty="0">
                <a:latin typeface="Palatino Linotype" pitchFamily="18" charset="0"/>
              </a:rPr>
              <a:t>Belleği; 72 </a:t>
            </a:r>
            <a:r>
              <a:rPr lang="tr-TR" dirty="0" err="1" smtClean="0">
                <a:latin typeface="Palatino Linotype" pitchFamily="18" charset="0"/>
              </a:rPr>
              <a:t>byte</a:t>
            </a:r>
            <a:r>
              <a:rPr lang="tr-TR" dirty="0" smtClean="0">
                <a:latin typeface="Palatino Linotype" pitchFamily="18" charset="0"/>
              </a:rPr>
              <a:t>, 72 </a:t>
            </a:r>
            <a:r>
              <a:rPr lang="tr-TR" dirty="0">
                <a:latin typeface="Palatino Linotype" pitchFamily="18" charset="0"/>
              </a:rPr>
              <a:t>sayıyı hafızasında </a:t>
            </a:r>
            <a:r>
              <a:rPr lang="tr-TR" dirty="0" smtClean="0">
                <a:latin typeface="Palatino Linotype" pitchFamily="18" charset="0"/>
              </a:rPr>
              <a:t>depolayabilmekte) </a:t>
            </a:r>
            <a:endParaRPr lang="tr-TR" dirty="0">
              <a:latin typeface="Palatino Linotype" pitchFamily="18" charset="0"/>
            </a:endParaRPr>
          </a:p>
          <a:p>
            <a:pPr marL="285750" indent="-285750" algn="just">
              <a:buFont typeface="Wingdings" pitchFamily="2" charset="2"/>
              <a:buChar char="q"/>
            </a:pPr>
            <a:r>
              <a:rPr lang="tr-TR" dirty="0" smtClean="0">
                <a:latin typeface="Palatino Linotype" pitchFamily="18" charset="0"/>
              </a:rPr>
              <a:t>Saniyede </a:t>
            </a:r>
            <a:r>
              <a:rPr lang="tr-TR" dirty="0">
                <a:latin typeface="Palatino Linotype" pitchFamily="18" charset="0"/>
              </a:rPr>
              <a:t>3 </a:t>
            </a:r>
            <a:r>
              <a:rPr lang="tr-TR" dirty="0" smtClean="0">
                <a:latin typeface="Palatino Linotype" pitchFamily="18" charset="0"/>
              </a:rPr>
              <a:t>toplama, 6 </a:t>
            </a:r>
            <a:r>
              <a:rPr lang="tr-TR" dirty="0">
                <a:latin typeface="Palatino Linotype" pitchFamily="18" charset="0"/>
              </a:rPr>
              <a:t>saniyede 1 çarpma </a:t>
            </a:r>
            <a:r>
              <a:rPr lang="tr-TR" dirty="0" smtClean="0">
                <a:latin typeface="Palatino Linotype" pitchFamily="18" charset="0"/>
              </a:rPr>
              <a:t>ve 12 saniyede bir bölme yapmakta</a:t>
            </a:r>
          </a:p>
          <a:p>
            <a:pPr marL="285750" indent="-285750" algn="just">
              <a:buFont typeface="Wingdings" pitchFamily="2" charset="2"/>
              <a:buChar char="q"/>
            </a:pPr>
            <a:r>
              <a:rPr lang="tr-TR" dirty="0" smtClean="0">
                <a:latin typeface="Palatino Linotype" pitchFamily="18" charset="0"/>
              </a:rPr>
              <a:t>Uzunluğu 15m,  yüksekliği 2.4 m ve yaklaşık 5 </a:t>
            </a:r>
            <a:r>
              <a:rPr lang="tr-TR" dirty="0">
                <a:latin typeface="Palatino Linotype" pitchFamily="18" charset="0"/>
              </a:rPr>
              <a:t>ton ağırlığında</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711994"/>
            <a:ext cx="4606489" cy="2957366"/>
          </a:xfrm>
          <a:prstGeom prst="rect">
            <a:avLst/>
          </a:prstGeom>
        </p:spPr>
      </p:pic>
    </p:spTree>
    <p:extLst>
      <p:ext uri="{BB962C8B-B14F-4D97-AF65-F5344CB8AC3E}">
        <p14:creationId xmlns:p14="http://schemas.microsoft.com/office/powerpoint/2010/main" val="257199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TotalTime>
  <Words>3154</Words>
  <Application>Microsoft Office PowerPoint</Application>
  <PresentationFormat>Ekran Gösterisi (4:3)</PresentationFormat>
  <Paragraphs>277</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BLM 183  Bilgi Teknolojileri ve Uygulamaları</vt:lpstr>
      <vt:lpstr>PowerPoint Sunusu</vt:lpstr>
      <vt:lpstr>PowerPoint Sunusu</vt:lpstr>
      <vt:lpstr>BİLGİSAYARIN TARİHÇESİ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BİLGİSAYARLARIN SINIFLANDIRILMASI</vt:lpstr>
      <vt:lpstr>PowerPoint Sunusu</vt:lpstr>
      <vt:lpstr>DONANIM Temel Donanımlar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YAZILIM</vt:lpstr>
      <vt:lpstr>İşletim Sistemi</vt:lpstr>
      <vt:lpstr>PowerPoint Sunusu</vt:lpstr>
      <vt:lpstr>PowerPoint Sunusu</vt:lpstr>
      <vt:lpstr>PowerPoint Sunusu</vt:lpstr>
      <vt:lpstr>PowerPoint Sunusu</vt:lpstr>
      <vt:lpstr>PowerPoint Sunusu</vt:lpstr>
      <vt:lpstr>ERGONOMİ</vt:lpstr>
      <vt:lpstr>BİLGİSAYARIN ÇALIŞMA MANTIĞI</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BLM 183  Bilgi Teknolojileri ve Uygulamaları</dc:title>
  <dc:creator>ikeskin</dc:creator>
  <cp:lastModifiedBy>k</cp:lastModifiedBy>
  <cp:revision>181</cp:revision>
  <dcterms:created xsi:type="dcterms:W3CDTF">2012-08-28T10:36:22Z</dcterms:created>
  <dcterms:modified xsi:type="dcterms:W3CDTF">2013-09-23T11:12:44Z</dcterms:modified>
</cp:coreProperties>
</file>